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Noah" pitchFamily="2" charset="77"/>
      <p:regular r:id="rId13"/>
    </p:embeddedFont>
    <p:embeddedFont>
      <p:font typeface="Noah Bold" pitchFamily="2" charset="77"/>
      <p:regular r:id="rId14"/>
      <p:bold r:id="rId15"/>
    </p:embeddedFont>
    <p:embeddedFont>
      <p:font typeface="Noah Heavy" pitchFamily="2" charset="77"/>
      <p:regular r:id="rId16"/>
      <p:bold r:id="rId17"/>
    </p:embeddedFont>
    <p:embeddedFont>
      <p:font typeface="Noah Thin" pitchFamily="2" charset="77"/>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492" autoAdjust="0"/>
    <p:restoredTop sz="83058" autoAdjust="0"/>
  </p:normalViewPr>
  <p:slideViewPr>
    <p:cSldViewPr>
      <p:cViewPr varScale="1">
        <p:scale>
          <a:sx n="84" d="100"/>
          <a:sy n="84" d="100"/>
        </p:scale>
        <p:origin x="240" y="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0" i="0" dirty="0"/>
              <a:t>Hi, my name is Emily Kennett, and I am excited to share the results of my Capstone project, “Small School, Big Impact: Collegiate Athlete Outcomes at Minnehaha Academy.”</a:t>
            </a:r>
          </a:p>
          <a:p>
            <a:r>
              <a:rPr lang="en-US" b="0" i="0" dirty="0"/>
              <a:t>My goal today is to review data-driven insights explaining why Minnehaha Academy athletes advance to collegiate athletics at more than twice the national rate and to identify what specific student and institutional factors drive that success.</a:t>
            </a:r>
          </a:p>
          <a:p>
            <a:r>
              <a:rPr lang="en-US" b="0" i="0" dirty="0"/>
              <a:t>I will walk you through my methods, findings, and actionable recommendations that can inform future athletic programming, marketing, and student-support strategies.</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505049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0" i="0" dirty="0"/>
              <a:t>References include peer-reviewed and data-based sources that informed both the statistical framework and the interpretation of results, including:</a:t>
            </a:r>
          </a:p>
          <a:p>
            <a:r>
              <a:rPr lang="en-US" b="0" i="0" dirty="0"/>
              <a:t>Broh (2002), Johnson (2023), Kohl (2017), Maguire (2018), Ryan et al. (2007), </a:t>
            </a:r>
            <a:r>
              <a:rPr lang="en-US" b="0" i="0" dirty="0" err="1"/>
              <a:t>Shifrer</a:t>
            </a:r>
            <a:r>
              <a:rPr lang="en-US" b="0" i="0" dirty="0"/>
              <a:t> et al. (2015), Tompsett &amp; Knoester (2021), NFHS (2021-2025), and NCAA (2024).</a:t>
            </a:r>
          </a:p>
          <a:p>
            <a:r>
              <a:rPr lang="en-US" b="0" i="0" dirty="0"/>
              <a:t>Together, these sources ground the project in evidence-based educational and athletic research, meeting CSU </a:t>
            </a:r>
            <a:r>
              <a:rPr lang="en-US" b="0" i="0" dirty="0" err="1"/>
              <a:t>Global’s</a:t>
            </a:r>
            <a:r>
              <a:rPr lang="en-US" b="0" i="0" dirty="0"/>
              <a:t> academic rigor requirements and ensuring my recommendations have additional support from past studies.</a:t>
            </a:r>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533689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National data from the NCAA show that only 6.3% of high school athletes compete in college, and only 2% reach Division I levels.</a:t>
            </a:r>
          </a:p>
          <a:p>
            <a:r>
              <a:rPr lang="en-US" b="0" i="0" dirty="0"/>
              <a:t>At Minnehaha Academy, however, 14.8% of student-athletes advance to college competition (over twice the national rate) and 6.3% of them compete at the Division I level.</a:t>
            </a:r>
          </a:p>
          <a:p>
            <a:r>
              <a:rPr lang="en-US" b="0" i="0" dirty="0"/>
              <a:t>This prompted my key question: What makes Minnehaha different?</a:t>
            </a:r>
          </a:p>
          <a:p>
            <a:r>
              <a:rPr lang="en-US" b="0" i="0" dirty="0"/>
              <a:t>The purpose of this study was to identify the academic, athletic, and behavioral characteristics that explain this exceptional success rate and to determine how these insights can guide institutional planning and resource allocation moving forward.</a:t>
            </a:r>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41616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0" i="0" dirty="0"/>
              <a:t>The study was guided by two primary questions:</a:t>
            </a:r>
          </a:p>
          <a:p>
            <a:r>
              <a:rPr lang="en-US" b="0" i="0" dirty="0"/>
              <a:t>Do Minnehaha athletes advance at significantly higher rates than national averages?</a:t>
            </a:r>
          </a:p>
          <a:p>
            <a:r>
              <a:rPr lang="en-US" b="0" i="0" dirty="0"/>
              <a:t>Which measurable student characteristics best predict collegiate advancement?</a:t>
            </a:r>
          </a:p>
          <a:p>
            <a:r>
              <a:rPr lang="en-US" b="0" i="0" dirty="0"/>
              <a:t>I used a combination of descriptive and predictive analytics:</a:t>
            </a:r>
          </a:p>
          <a:p>
            <a:br>
              <a:rPr lang="en-US" b="0" i="0" dirty="0"/>
            </a:br>
            <a:endParaRPr lang="en-US" b="0" i="0" dirty="0"/>
          </a:p>
          <a:p>
            <a:r>
              <a:rPr lang="en-US" b="0" i="0" dirty="0"/>
              <a:t>Descriptive: Chi-square and z-tests compared Minnehaha’s advancement rates to national benchmarks.</a:t>
            </a:r>
          </a:p>
          <a:p>
            <a:r>
              <a:rPr lang="en-US" b="0" i="0" dirty="0"/>
              <a:t>Predictive: Logistic regression, decision tree, random forest, and gradient-boosted models identified the top predictors of advancement.</a:t>
            </a:r>
          </a:p>
          <a:p>
            <a:endParaRPr lang="en-US" b="0" i="0" dirty="0"/>
          </a:p>
          <a:p>
            <a:r>
              <a:rPr lang="en-US" b="0" i="0" dirty="0"/>
              <a:t>This hybrid quantitative approach provided both statistical significance and interpretability for leadership decision-making.</a:t>
            </a:r>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1838709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0" i="0" dirty="0"/>
              <a:t>My dataset included five years of de-identified student-athlete records (2020–2025).</a:t>
            </a:r>
          </a:p>
          <a:p>
            <a:r>
              <a:rPr lang="en-US" b="0" i="0" dirty="0"/>
              <a:t>Data fields represented three core domains:</a:t>
            </a:r>
          </a:p>
          <a:p>
            <a:r>
              <a:rPr lang="en-US" b="0" i="0" dirty="0"/>
              <a:t>Academic: GPA, absences, tardiness, and graduation status</a:t>
            </a:r>
          </a:p>
          <a:p>
            <a:r>
              <a:rPr lang="en-US" b="0" i="0" dirty="0"/>
              <a:t>Athletic: number of sports played, fine arts participation, years active</a:t>
            </a:r>
          </a:p>
          <a:p>
            <a:r>
              <a:rPr lang="en-US" b="0" i="0" dirty="0"/>
              <a:t>Demographic: gender, race, region, and financial aid indicators</a:t>
            </a:r>
          </a:p>
          <a:p>
            <a:r>
              <a:rPr lang="en-US" b="0" i="0" dirty="0"/>
              <a:t>An important distinction is that these data represent a population census of all student-athletes during the period, not a sample, meaning my findings reflect complete institutional performance, not estimates.</a:t>
            </a:r>
          </a:p>
          <a:p>
            <a:r>
              <a:rPr lang="en-US" b="0" i="0" dirty="0"/>
              <a:t>Data cleaning, validation, and aggregation ensured integrity, FERPA compliance, and reliability in predictive modeling </a:t>
            </a:r>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3727114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 chi-square test confirmed a statistically significant difference in advancement rates between Minnehaha Academy and national NCAA data  </a:t>
            </a:r>
            <a:r>
              <a:rPr lang="el-GR" b="0" i="0" dirty="0"/>
              <a:t>χ²(1, </a:t>
            </a:r>
            <a:r>
              <a:rPr lang="en-US" b="0" i="0" dirty="0"/>
              <a:t>N = 507) = 61.95, p &lt; .001 (</a:t>
            </a:r>
            <a:r>
              <a:rPr lang="en-US" sz="1200" b="0" i="0" kern="1200" dirty="0">
                <a:solidFill>
                  <a:schemeClr val="tx1"/>
                </a:solidFill>
                <a:effectLst/>
                <a:latin typeface="+mn-lt"/>
                <a:ea typeface="+mn-ea"/>
                <a:cs typeface="+mn-cs"/>
              </a:rPr>
              <a:t>A chi-square test with one degree of freedom and a sample size of five hundred seven yielded a value of sixty-one point nine-five, with a p-value less than point zero-zero-one, indicating a statistically significant difference.)</a:t>
            </a:r>
            <a:endParaRPr lang="en-US" b="0" i="0" dirty="0"/>
          </a:p>
          <a:p>
            <a:r>
              <a:rPr lang="en-US" b="0" i="0" dirty="0"/>
              <a:t>Our athletes advance at 14.8% compared to the 6.3% national average, meaning Minnehaha students are more than twice as likely to compete at the collegiate level.</a:t>
            </a:r>
          </a:p>
          <a:p>
            <a:endParaRPr lang="en-US" b="0" i="0" dirty="0"/>
          </a:p>
          <a:p>
            <a:r>
              <a:rPr lang="en-US" b="0" i="0" dirty="0"/>
              <a:t>To understand which sports drove this difference, I conducted z-tests for proportions across seven sports compared to NCAA baselines.</a:t>
            </a:r>
          </a:p>
          <a:p>
            <a:r>
              <a:rPr lang="en-US" b="0" i="0" dirty="0"/>
              <a:t>Basketball (z = 6.81, p &lt; .001) and football (z = 3.36, p &lt; .001) showed significantly higher advancement rates.</a:t>
            </a:r>
          </a:p>
          <a:p>
            <a:r>
              <a:rPr lang="en-US" b="0" i="0" dirty="0"/>
              <a:t>Volleyball (z = 2.36, p = .018) also trended higher, though it did not remain significant after Bonferroni correction.</a:t>
            </a:r>
          </a:p>
          <a:p>
            <a:r>
              <a:rPr lang="en-US" b="0" i="0" dirty="0"/>
              <a:t>Other sports such as cross country, soccer, and track were consistent with national averages.</a:t>
            </a:r>
          </a:p>
          <a:p>
            <a:r>
              <a:rPr lang="en-US" b="0" i="0" dirty="0"/>
              <a:t>The “Other” category (smaller sports with ≤5 athletes advancing) had a higher rate (z = 2.64, p = .008), though results should be interpreted cautiously due to small sample sizes.</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This analysis highlights that Minnehaha’s strongest programs, particularly basketball and football, substantially elevate the school’s overall advancement rate. However, the balance across other sports suggests systemic strength rather than isolated excellence, a key finding that supports continued investment across multiple athletic programs.</a:t>
            </a:r>
          </a:p>
          <a:p>
            <a:endParaRPr lang="en-US" b="0" i="0"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0" i="0" dirty="0"/>
              <a:t>My predictive models identified the strongest, most consistent drivers of collegiate advancement.</a:t>
            </a:r>
          </a:p>
          <a:p>
            <a:r>
              <a:rPr lang="en-US" b="0" i="0" dirty="0"/>
              <a:t>Across logistic regression, random forest, and gradient boosting, participating in multiple sports (sport count) was the most influential variable, increasing odds of advancement by about 27% per additional sport played.</a:t>
            </a:r>
          </a:p>
          <a:p>
            <a:r>
              <a:rPr lang="en-US" b="0" i="0" dirty="0"/>
              <a:t>Absence percentage also correlated positively, reflecting excused athletic travel rather than disengagement.</a:t>
            </a:r>
          </a:p>
          <a:p>
            <a:endParaRPr lang="en-US" b="0" i="0" dirty="0"/>
          </a:p>
          <a:p>
            <a:r>
              <a:rPr lang="en-US" b="0" i="0" dirty="0"/>
              <a:t>Across all models, the same variables consistently ranked as top predictors:</a:t>
            </a:r>
          </a:p>
          <a:p>
            <a:r>
              <a:rPr lang="en-US" b="0" i="0" dirty="0"/>
              <a:t>Graduation Status</a:t>
            </a:r>
          </a:p>
          <a:p>
            <a:r>
              <a:rPr lang="en-US" b="0" i="0" dirty="0"/>
              <a:t>Sports Count</a:t>
            </a:r>
          </a:p>
          <a:p>
            <a:r>
              <a:rPr lang="en-US" b="0" i="0" dirty="0"/>
              <a:t>GPA</a:t>
            </a:r>
          </a:p>
          <a:p>
            <a:r>
              <a:rPr lang="en-US" b="0" i="0" dirty="0"/>
              <a:t>Absence Percentage</a:t>
            </a:r>
          </a:p>
          <a:p>
            <a:r>
              <a:rPr lang="en-US" b="0" i="0" dirty="0"/>
              <a:t>Tardy Rate</a:t>
            </a:r>
          </a:p>
          <a:p>
            <a:br>
              <a:rPr lang="en-US" b="0" i="0" dirty="0"/>
            </a:br>
            <a:endParaRPr lang="en-US" b="0" i="0" dirty="0"/>
          </a:p>
          <a:p>
            <a:r>
              <a:rPr lang="en-US" b="0" i="0" dirty="0"/>
              <a:t>This consistency across models builds strong confidence that these are the true drivers of advancement. It also demonstrates that Minnehaha’s holistic approach (where academics and athletics reinforce one another) produces measurable results.</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takeaway for leadership is clear: sustained enrollment through graduation, balanced athletic participation, and strong academic engagement together create the optimal conditions for student-athlete success. These findings validate the school’s current structure and offer a quantitative foundation for future resource decisions.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To ensure the robustness of results, we compared multiple models: logistic regression, random forest, and gradient boost. Across all models, sports count, absence percentage, GPA, and graduation status consistently emerged as the strongest predictors. The high AUC values (above .90) confirm that our models achieved strong predictive power, meaning these insights can be used confidently for future forecasting and student-support interventions.</a:t>
            </a:r>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1750433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0" i="0" dirty="0"/>
              <a:t>The decision tree visualization provides an intuitive view of how these factors interact.</a:t>
            </a:r>
          </a:p>
          <a:p>
            <a:r>
              <a:rPr lang="en-US" b="0" i="0" dirty="0"/>
              <a:t>The first split occurred on Minnehaha graduation status.</a:t>
            </a:r>
          </a:p>
          <a:p>
            <a:r>
              <a:rPr lang="en-US" b="0" i="0" dirty="0"/>
              <a:t>Among graduates, lower absence percentages and higher GPAs predicted advancement.</a:t>
            </a:r>
          </a:p>
          <a:p>
            <a:r>
              <a:rPr lang="en-US" b="0" i="0" dirty="0"/>
              <a:t>Among transfer students, multi-sport participation and GPA above 2.88 were most predictive.</a:t>
            </a:r>
          </a:p>
          <a:p>
            <a:r>
              <a:rPr lang="en-US" b="0" i="0" dirty="0"/>
              <a:t>This model demonstrates that different pathways can lead to success; both academic consistency and diverse athletic engagement foster advancement potential.</a:t>
            </a:r>
          </a:p>
          <a:p>
            <a:r>
              <a:rPr lang="en-US" sz="1200" b="0" i="0" kern="1200" dirty="0">
                <a:solidFill>
                  <a:schemeClr val="tx1"/>
                </a:solidFill>
                <a:effectLst/>
                <a:latin typeface="+mn-lt"/>
                <a:ea typeface="+mn-ea"/>
                <a:cs typeface="+mn-cs"/>
              </a:rPr>
              <a:t>For leadership, this emphasizes the need for programming that maintains engagement and retention, helping student-athletes build sustained momentum through graduation rather than fragmenting their experiences across multiple schools.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Based on these findings, several strategic recommendations emerge for Minnehaha Academy’s leadership:</a:t>
            </a:r>
          </a:p>
          <a:p>
            <a:r>
              <a:rPr lang="en-US" b="0" i="0" dirty="0"/>
              <a:t>First, encourage multi-sport participation. My findings confirm that students who play multiple sports are more likely to advance, supporting continued emphasis on athletic diversity over specialization.</a:t>
            </a:r>
          </a:p>
          <a:p>
            <a:br>
              <a:rPr lang="en-US" b="0" i="0" dirty="0"/>
            </a:br>
            <a:endParaRPr lang="en-US" b="0" i="0" dirty="0"/>
          </a:p>
          <a:p>
            <a:r>
              <a:rPr lang="en-US" b="0" i="0" dirty="0"/>
              <a:t>Second, differentiate athletic versus academic absences. Creating separate tracking codes will ensure travel-related absences are recorded accurately and not misinterpreted as disengagement.</a:t>
            </a:r>
          </a:p>
          <a:p>
            <a:br>
              <a:rPr lang="en-US" b="0" i="0" dirty="0"/>
            </a:br>
            <a:endParaRPr lang="en-US" b="0" i="0" dirty="0"/>
          </a:p>
          <a:p>
            <a:r>
              <a:rPr lang="en-US" b="0" i="0" dirty="0"/>
              <a:t>Third, integrate academic and athletic counseling. Coordinated advising can help student-athletes maintain academic performance while pursuing athletic goals.</a:t>
            </a:r>
          </a:p>
          <a:p>
            <a:br>
              <a:rPr lang="en-US" b="0" i="0" dirty="0"/>
            </a:br>
            <a:endParaRPr lang="en-US" b="0" i="0" dirty="0"/>
          </a:p>
          <a:p>
            <a:r>
              <a:rPr lang="en-US" b="0" i="0" dirty="0"/>
              <a:t>Fourth, highlight institutional success in marketing and development. The verified 14.8% advancement rate is a powerful message for recruitment, alumni engagement, and donor relations.</a:t>
            </a:r>
          </a:p>
          <a:p>
            <a:br>
              <a:rPr lang="en-US" b="0" i="0" dirty="0"/>
            </a:br>
            <a:endParaRPr lang="en-US" b="0" i="0" dirty="0"/>
          </a:p>
          <a:p>
            <a:r>
              <a:rPr lang="en-US" b="0" i="0" dirty="0"/>
              <a:t>Fifth, expand data collection and predictive monitoring. Adding variables such as socioeconomic indicators or club-level participation will improve future forecasting and planning.</a:t>
            </a:r>
          </a:p>
          <a:p>
            <a:br>
              <a:rPr lang="en-US" b="0" i="0" dirty="0"/>
            </a:br>
            <a:endParaRPr lang="en-US" b="0" i="0" dirty="0"/>
          </a:p>
          <a:p>
            <a:r>
              <a:rPr lang="en-US" b="0" i="0" dirty="0"/>
              <a:t>Sixth, complement quantitative findings with qualitative insights. Interviews with athletes and coaches can capture motivation, culture, and experiences behind the data.</a:t>
            </a:r>
          </a:p>
          <a:p>
            <a:br>
              <a:rPr lang="en-US" b="0" i="0" dirty="0"/>
            </a:br>
            <a:endParaRPr lang="en-US" b="0" i="0" dirty="0"/>
          </a:p>
          <a:p>
            <a:r>
              <a:rPr lang="en-US" b="0" i="0" dirty="0"/>
              <a:t>Finally, strengthen retention supports for student-athletes. Since graduation status was a top predictor of advancement, reinforcing engagement and support through senior year will ensure more students complete their athletic and academic journeys at Minnehaha.</a:t>
            </a:r>
          </a:p>
          <a:p>
            <a:br>
              <a:rPr lang="en-US" b="0" i="0" dirty="0"/>
            </a:br>
            <a:endParaRPr lang="en-US" b="0" i="0" dirty="0"/>
          </a:p>
          <a:p>
            <a:r>
              <a:rPr lang="en-US" b="0" i="0" dirty="0"/>
              <a:t>Together, these steps sustain the school’s momentum and reinforce its position as a model of balanced academic and athletic excellence.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9.svg"/><Relationship Id="rId4" Type="http://schemas.openxmlformats.org/officeDocument/2006/relationships/image" Target="../media/image2.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7D7D7"/>
        </a:solidFill>
        <a:effectLst/>
      </p:bgPr>
    </p:bg>
    <p:spTree>
      <p:nvGrpSpPr>
        <p:cNvPr id="1" name=""/>
        <p:cNvGrpSpPr/>
        <p:nvPr/>
      </p:nvGrpSpPr>
      <p:grpSpPr>
        <a:xfrm>
          <a:off x="0" y="0"/>
          <a:ext cx="0" cy="0"/>
          <a:chOff x="0" y="0"/>
          <a:chExt cx="0" cy="0"/>
        </a:xfrm>
      </p:grpSpPr>
      <p:sp>
        <p:nvSpPr>
          <p:cNvPr id="2" name="TextBox 2"/>
          <p:cNvSpPr txBox="1"/>
          <p:nvPr/>
        </p:nvSpPr>
        <p:spPr>
          <a:xfrm>
            <a:off x="615149" y="2846903"/>
            <a:ext cx="17057702" cy="1517656"/>
          </a:xfrm>
          <a:prstGeom prst="rect">
            <a:avLst/>
          </a:prstGeom>
        </p:spPr>
        <p:txBody>
          <a:bodyPr lIns="0" tIns="0" rIns="0" bIns="0" rtlCol="0" anchor="t">
            <a:spAutoFit/>
          </a:bodyPr>
          <a:lstStyle/>
          <a:p>
            <a:pPr algn="ctr">
              <a:lnSpc>
                <a:spcPts val="12424"/>
              </a:lnSpc>
            </a:pPr>
            <a:r>
              <a:rPr lang="en-US" sz="8874" b="1">
                <a:solidFill>
                  <a:srgbClr val="474444"/>
                </a:solidFill>
                <a:latin typeface="Noah Bold"/>
                <a:ea typeface="Noah Bold"/>
                <a:cs typeface="Noah Bold"/>
                <a:sym typeface="Noah Bold"/>
              </a:rPr>
              <a:t>SMALL SCHOOL, BIG IMPACT</a:t>
            </a:r>
          </a:p>
        </p:txBody>
      </p:sp>
      <p:sp>
        <p:nvSpPr>
          <p:cNvPr id="3" name="TextBox 3"/>
          <p:cNvSpPr txBox="1"/>
          <p:nvPr/>
        </p:nvSpPr>
        <p:spPr>
          <a:xfrm>
            <a:off x="4952051" y="4278835"/>
            <a:ext cx="8778330" cy="1570509"/>
          </a:xfrm>
          <a:prstGeom prst="rect">
            <a:avLst/>
          </a:prstGeom>
        </p:spPr>
        <p:txBody>
          <a:bodyPr lIns="0" tIns="0" rIns="0" bIns="0" rtlCol="0" anchor="t">
            <a:spAutoFit/>
          </a:bodyPr>
          <a:lstStyle/>
          <a:p>
            <a:pPr algn="ctr">
              <a:lnSpc>
                <a:spcPts val="6361"/>
              </a:lnSpc>
            </a:pPr>
            <a:r>
              <a:rPr lang="en-US" sz="4543" b="1">
                <a:solidFill>
                  <a:srgbClr val="474444"/>
                </a:solidFill>
                <a:latin typeface="Noah Bold"/>
                <a:ea typeface="Noah Bold"/>
                <a:cs typeface="Noah Bold"/>
                <a:sym typeface="Noah Bold"/>
              </a:rPr>
              <a:t>Collegiate Athlete Outcomes at Minnehaha Academy</a:t>
            </a:r>
          </a:p>
        </p:txBody>
      </p:sp>
      <p:sp>
        <p:nvSpPr>
          <p:cNvPr id="4" name="TextBox 4"/>
          <p:cNvSpPr txBox="1"/>
          <p:nvPr/>
        </p:nvSpPr>
        <p:spPr>
          <a:xfrm>
            <a:off x="3186261" y="6971252"/>
            <a:ext cx="11915478" cy="2927468"/>
          </a:xfrm>
          <a:prstGeom prst="rect">
            <a:avLst/>
          </a:prstGeom>
        </p:spPr>
        <p:txBody>
          <a:bodyPr lIns="0" tIns="0" rIns="0" bIns="0" rtlCol="0" anchor="t">
            <a:spAutoFit/>
          </a:bodyPr>
          <a:lstStyle/>
          <a:p>
            <a:pPr algn="ctr">
              <a:lnSpc>
                <a:spcPts val="4569"/>
              </a:lnSpc>
            </a:pPr>
            <a:r>
              <a:rPr lang="en-US" sz="3263" dirty="0">
                <a:solidFill>
                  <a:srgbClr val="474444"/>
                </a:solidFill>
                <a:latin typeface="Noah"/>
                <a:ea typeface="Noah"/>
                <a:cs typeface="Noah"/>
                <a:sym typeface="Noah"/>
              </a:rPr>
              <a:t>Emily Kennett</a:t>
            </a:r>
          </a:p>
          <a:p>
            <a:pPr algn="ctr">
              <a:lnSpc>
                <a:spcPts val="4569"/>
              </a:lnSpc>
            </a:pPr>
            <a:r>
              <a:rPr lang="en-US" sz="3263" dirty="0">
                <a:solidFill>
                  <a:srgbClr val="474444"/>
                </a:solidFill>
                <a:latin typeface="Noah"/>
                <a:ea typeface="Noah"/>
                <a:cs typeface="Noah"/>
                <a:sym typeface="Noah"/>
              </a:rPr>
              <a:t>Colorado State University Global</a:t>
            </a:r>
          </a:p>
          <a:p>
            <a:pPr algn="ctr">
              <a:lnSpc>
                <a:spcPts val="4569"/>
              </a:lnSpc>
            </a:pPr>
            <a:r>
              <a:rPr lang="en-US" sz="3263" dirty="0">
                <a:solidFill>
                  <a:srgbClr val="474444"/>
                </a:solidFill>
                <a:latin typeface="Noah"/>
                <a:ea typeface="Noah"/>
                <a:cs typeface="Noah"/>
                <a:sym typeface="Noah"/>
              </a:rPr>
              <a:t>MIS581: Capstone - Business Intelligence and Data Analytics</a:t>
            </a:r>
          </a:p>
          <a:p>
            <a:pPr algn="ctr">
              <a:lnSpc>
                <a:spcPts val="4569"/>
              </a:lnSpc>
            </a:pPr>
            <a:r>
              <a:rPr lang="en-US" sz="3263" dirty="0" err="1">
                <a:solidFill>
                  <a:srgbClr val="474444"/>
                </a:solidFill>
                <a:latin typeface="Noah"/>
                <a:ea typeface="Noah"/>
                <a:cs typeface="Noah"/>
                <a:sym typeface="Noah"/>
              </a:rPr>
              <a:t>Orenthio</a:t>
            </a:r>
            <a:r>
              <a:rPr lang="en-US" sz="3263" dirty="0">
                <a:solidFill>
                  <a:srgbClr val="474444"/>
                </a:solidFill>
                <a:latin typeface="Noah"/>
                <a:ea typeface="Noah"/>
                <a:cs typeface="Noah"/>
                <a:sym typeface="Noah"/>
              </a:rPr>
              <a:t> Goodwin</a:t>
            </a:r>
          </a:p>
          <a:p>
            <a:pPr algn="ctr">
              <a:lnSpc>
                <a:spcPts val="4569"/>
              </a:lnSpc>
            </a:pPr>
            <a:r>
              <a:rPr lang="en-US" sz="3263" dirty="0">
                <a:solidFill>
                  <a:srgbClr val="474444"/>
                </a:solidFill>
                <a:latin typeface="Noah"/>
                <a:ea typeface="Noah"/>
                <a:cs typeface="Noah"/>
                <a:sym typeface="Noah"/>
              </a:rPr>
              <a:t>November 2, 2025</a:t>
            </a:r>
          </a:p>
        </p:txBody>
      </p:sp>
      <p:sp>
        <p:nvSpPr>
          <p:cNvPr id="5" name="Freeform 5"/>
          <p:cNvSpPr/>
          <p:nvPr/>
        </p:nvSpPr>
        <p:spPr>
          <a:xfrm>
            <a:off x="10380455" y="7628542"/>
            <a:ext cx="13757690" cy="8229600"/>
          </a:xfrm>
          <a:custGeom>
            <a:avLst/>
            <a:gdLst/>
            <a:ahLst/>
            <a:cxnLst/>
            <a:rect l="l" t="t" r="r" b="b"/>
            <a:pathLst>
              <a:path w="13757690" h="8229600">
                <a:moveTo>
                  <a:pt x="0" y="0"/>
                </a:moveTo>
                <a:lnTo>
                  <a:pt x="13757690" y="0"/>
                </a:lnTo>
                <a:lnTo>
                  <a:pt x="13757690" y="8229600"/>
                </a:lnTo>
                <a:lnTo>
                  <a:pt x="0" y="8229600"/>
                </a:lnTo>
                <a:lnTo>
                  <a:pt x="0" y="0"/>
                </a:lnTo>
                <a:close/>
              </a:path>
            </a:pathLst>
          </a:custGeom>
          <a:blipFill>
            <a:blip r:embed="rId3"/>
            <a:stretch>
              <a:fillRect/>
            </a:stretch>
          </a:blipFill>
        </p:spPr>
        <p:txBody>
          <a:bodyPr/>
          <a:lstStyle/>
          <a:p>
            <a:endParaRPr lang="en-US"/>
          </a:p>
        </p:txBody>
      </p:sp>
      <p:sp>
        <p:nvSpPr>
          <p:cNvPr id="6" name="Freeform 6"/>
          <p:cNvSpPr/>
          <p:nvPr/>
        </p:nvSpPr>
        <p:spPr>
          <a:xfrm flipV="1">
            <a:off x="-9906261" y="-4114800"/>
            <a:ext cx="13757690" cy="8229600"/>
          </a:xfrm>
          <a:custGeom>
            <a:avLst/>
            <a:gdLst/>
            <a:ahLst/>
            <a:cxnLst/>
            <a:rect l="l" t="t" r="r" b="b"/>
            <a:pathLst>
              <a:path w="13757690" h="8229600">
                <a:moveTo>
                  <a:pt x="0" y="8229600"/>
                </a:moveTo>
                <a:lnTo>
                  <a:pt x="13757690" y="8229600"/>
                </a:lnTo>
                <a:lnTo>
                  <a:pt x="13757690" y="0"/>
                </a:lnTo>
                <a:lnTo>
                  <a:pt x="0" y="0"/>
                </a:lnTo>
                <a:lnTo>
                  <a:pt x="0" y="8229600"/>
                </a:lnTo>
                <a:close/>
              </a:path>
            </a:pathLst>
          </a:custGeom>
          <a:blipFill>
            <a:blip r:embed="rId4"/>
            <a:stretch>
              <a:fillRect/>
            </a:stretch>
          </a:blipFill>
        </p:spPr>
        <p:txBody>
          <a:bodyPr/>
          <a:lstStyle/>
          <a:p>
            <a:endParaRPr lang="en-US"/>
          </a:p>
        </p:txBody>
      </p:sp>
      <p:sp>
        <p:nvSpPr>
          <p:cNvPr id="7" name="Freeform 7"/>
          <p:cNvSpPr/>
          <p:nvPr/>
        </p:nvSpPr>
        <p:spPr>
          <a:xfrm>
            <a:off x="13335949" y="600698"/>
            <a:ext cx="3923351" cy="856004"/>
          </a:xfrm>
          <a:custGeom>
            <a:avLst/>
            <a:gdLst/>
            <a:ahLst/>
            <a:cxnLst/>
            <a:rect l="l" t="t" r="r" b="b"/>
            <a:pathLst>
              <a:path w="3923351" h="856004">
                <a:moveTo>
                  <a:pt x="0" y="0"/>
                </a:moveTo>
                <a:lnTo>
                  <a:pt x="3923351" y="0"/>
                </a:lnTo>
                <a:lnTo>
                  <a:pt x="3923351" y="856004"/>
                </a:lnTo>
                <a:lnTo>
                  <a:pt x="0" y="8560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flipH="1">
            <a:off x="1028700" y="8805142"/>
            <a:ext cx="3923351" cy="856004"/>
          </a:xfrm>
          <a:custGeom>
            <a:avLst/>
            <a:gdLst/>
            <a:ahLst/>
            <a:cxnLst/>
            <a:rect l="l" t="t" r="r" b="b"/>
            <a:pathLst>
              <a:path w="3923351" h="856004">
                <a:moveTo>
                  <a:pt x="3923351" y="0"/>
                </a:moveTo>
                <a:lnTo>
                  <a:pt x="0" y="0"/>
                </a:lnTo>
                <a:lnTo>
                  <a:pt x="0" y="856004"/>
                </a:lnTo>
                <a:lnTo>
                  <a:pt x="3923351" y="856004"/>
                </a:lnTo>
                <a:lnTo>
                  <a:pt x="392335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7057702" y="7346599"/>
            <a:ext cx="403195" cy="1911701"/>
          </a:xfrm>
          <a:custGeom>
            <a:avLst/>
            <a:gdLst/>
            <a:ahLst/>
            <a:cxnLst/>
            <a:rect l="l" t="t" r="r" b="b"/>
            <a:pathLst>
              <a:path w="403195" h="1911701">
                <a:moveTo>
                  <a:pt x="0" y="0"/>
                </a:moveTo>
                <a:lnTo>
                  <a:pt x="403196" y="0"/>
                </a:lnTo>
                <a:lnTo>
                  <a:pt x="403196" y="1911701"/>
                </a:lnTo>
                <a:lnTo>
                  <a:pt x="0" y="19117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827102" y="1028700"/>
            <a:ext cx="403195" cy="1911701"/>
          </a:xfrm>
          <a:custGeom>
            <a:avLst/>
            <a:gdLst/>
            <a:ahLst/>
            <a:cxnLst/>
            <a:rect l="l" t="t" r="r" b="b"/>
            <a:pathLst>
              <a:path w="403195" h="1911701">
                <a:moveTo>
                  <a:pt x="0" y="0"/>
                </a:moveTo>
                <a:lnTo>
                  <a:pt x="403196" y="0"/>
                </a:lnTo>
                <a:lnTo>
                  <a:pt x="403196" y="1911701"/>
                </a:lnTo>
                <a:lnTo>
                  <a:pt x="0" y="19117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43397"/>
    </mc:Choice>
    <mc:Fallback xmlns="">
      <p:transition spd="slow" advTm="4339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7D7D7"/>
        </a:solidFill>
        <a:effectLst/>
      </p:bgPr>
    </p:bg>
    <p:spTree>
      <p:nvGrpSpPr>
        <p:cNvPr id="1" name=""/>
        <p:cNvGrpSpPr/>
        <p:nvPr/>
      </p:nvGrpSpPr>
      <p:grpSpPr>
        <a:xfrm>
          <a:off x="0" y="0"/>
          <a:ext cx="0" cy="0"/>
          <a:chOff x="0" y="0"/>
          <a:chExt cx="0" cy="0"/>
        </a:xfrm>
      </p:grpSpPr>
      <p:sp>
        <p:nvSpPr>
          <p:cNvPr id="2" name="Freeform 2"/>
          <p:cNvSpPr/>
          <p:nvPr/>
        </p:nvSpPr>
        <p:spPr>
          <a:xfrm>
            <a:off x="10380455" y="7628542"/>
            <a:ext cx="13757690" cy="8229600"/>
          </a:xfrm>
          <a:custGeom>
            <a:avLst/>
            <a:gdLst/>
            <a:ahLst/>
            <a:cxnLst/>
            <a:rect l="l" t="t" r="r" b="b"/>
            <a:pathLst>
              <a:path w="13757690" h="8229600">
                <a:moveTo>
                  <a:pt x="0" y="0"/>
                </a:moveTo>
                <a:lnTo>
                  <a:pt x="13757690" y="0"/>
                </a:lnTo>
                <a:lnTo>
                  <a:pt x="13757690" y="8229600"/>
                </a:lnTo>
                <a:lnTo>
                  <a:pt x="0" y="8229600"/>
                </a:lnTo>
                <a:lnTo>
                  <a:pt x="0" y="0"/>
                </a:lnTo>
                <a:close/>
              </a:path>
            </a:pathLst>
          </a:custGeom>
          <a:blipFill>
            <a:blip r:embed="rId3"/>
            <a:stretch>
              <a:fillRect/>
            </a:stretch>
          </a:blipFill>
        </p:spPr>
        <p:txBody>
          <a:bodyPr/>
          <a:lstStyle/>
          <a:p>
            <a:endParaRPr lang="en-US"/>
          </a:p>
        </p:txBody>
      </p:sp>
      <p:sp>
        <p:nvSpPr>
          <p:cNvPr id="3" name="Freeform 3"/>
          <p:cNvSpPr/>
          <p:nvPr/>
        </p:nvSpPr>
        <p:spPr>
          <a:xfrm flipV="1">
            <a:off x="-9906261" y="-4114800"/>
            <a:ext cx="13757690" cy="8229600"/>
          </a:xfrm>
          <a:custGeom>
            <a:avLst/>
            <a:gdLst/>
            <a:ahLst/>
            <a:cxnLst/>
            <a:rect l="l" t="t" r="r" b="b"/>
            <a:pathLst>
              <a:path w="13757690" h="8229600">
                <a:moveTo>
                  <a:pt x="0" y="8229600"/>
                </a:moveTo>
                <a:lnTo>
                  <a:pt x="13757690" y="8229600"/>
                </a:lnTo>
                <a:lnTo>
                  <a:pt x="13757690" y="0"/>
                </a:lnTo>
                <a:lnTo>
                  <a:pt x="0" y="0"/>
                </a:lnTo>
                <a:lnTo>
                  <a:pt x="0" y="8229600"/>
                </a:lnTo>
                <a:close/>
              </a:path>
            </a:pathLst>
          </a:custGeom>
          <a:blipFill>
            <a:blip r:embed="rId4"/>
            <a:stretch>
              <a:fillRect/>
            </a:stretch>
          </a:blipFill>
        </p:spPr>
        <p:txBody>
          <a:bodyPr/>
          <a:lstStyle/>
          <a:p>
            <a:endParaRPr lang="en-US"/>
          </a:p>
        </p:txBody>
      </p:sp>
      <p:sp>
        <p:nvSpPr>
          <p:cNvPr id="4" name="Freeform 4"/>
          <p:cNvSpPr/>
          <p:nvPr/>
        </p:nvSpPr>
        <p:spPr>
          <a:xfrm>
            <a:off x="13335949" y="600698"/>
            <a:ext cx="3923351" cy="856004"/>
          </a:xfrm>
          <a:custGeom>
            <a:avLst/>
            <a:gdLst/>
            <a:ahLst/>
            <a:cxnLst/>
            <a:rect l="l" t="t" r="r" b="b"/>
            <a:pathLst>
              <a:path w="3923351" h="856004">
                <a:moveTo>
                  <a:pt x="0" y="0"/>
                </a:moveTo>
                <a:lnTo>
                  <a:pt x="3923351" y="0"/>
                </a:lnTo>
                <a:lnTo>
                  <a:pt x="3923351" y="856004"/>
                </a:lnTo>
                <a:lnTo>
                  <a:pt x="0" y="8560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7057702" y="7346599"/>
            <a:ext cx="403195" cy="1911701"/>
          </a:xfrm>
          <a:custGeom>
            <a:avLst/>
            <a:gdLst/>
            <a:ahLst/>
            <a:cxnLst/>
            <a:rect l="l" t="t" r="r" b="b"/>
            <a:pathLst>
              <a:path w="403195" h="1911701">
                <a:moveTo>
                  <a:pt x="0" y="0"/>
                </a:moveTo>
                <a:lnTo>
                  <a:pt x="403196" y="0"/>
                </a:lnTo>
                <a:lnTo>
                  <a:pt x="403196" y="1911701"/>
                </a:lnTo>
                <a:lnTo>
                  <a:pt x="0" y="19117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2463696" y="569720"/>
            <a:ext cx="12701534" cy="1194185"/>
          </a:xfrm>
          <a:prstGeom prst="rect">
            <a:avLst/>
          </a:prstGeom>
        </p:spPr>
        <p:txBody>
          <a:bodyPr lIns="0" tIns="0" rIns="0" bIns="0" rtlCol="0" anchor="t">
            <a:spAutoFit/>
          </a:bodyPr>
          <a:lstStyle/>
          <a:p>
            <a:pPr algn="ctr">
              <a:lnSpc>
                <a:spcPts val="8795"/>
              </a:lnSpc>
            </a:pPr>
            <a:r>
              <a:rPr lang="en-US" sz="9665" b="1">
                <a:solidFill>
                  <a:srgbClr val="474444"/>
                </a:solidFill>
                <a:latin typeface="Noah Bold"/>
                <a:ea typeface="Noah Bold"/>
                <a:cs typeface="Noah Bold"/>
                <a:sym typeface="Noah Bold"/>
              </a:rPr>
              <a:t>REFERENCES</a:t>
            </a:r>
          </a:p>
        </p:txBody>
      </p:sp>
      <p:sp>
        <p:nvSpPr>
          <p:cNvPr id="7" name="TextBox 7"/>
          <p:cNvSpPr txBox="1"/>
          <p:nvPr/>
        </p:nvSpPr>
        <p:spPr>
          <a:xfrm>
            <a:off x="827102" y="1773430"/>
            <a:ext cx="15974721" cy="8252216"/>
          </a:xfrm>
          <a:prstGeom prst="rect">
            <a:avLst/>
          </a:prstGeom>
        </p:spPr>
        <p:txBody>
          <a:bodyPr lIns="0" tIns="0" rIns="0" bIns="0" rtlCol="0" anchor="t">
            <a:spAutoFit/>
          </a:bodyPr>
          <a:lstStyle/>
          <a:p>
            <a:pPr algn="l">
              <a:lnSpc>
                <a:spcPts val="2874"/>
              </a:lnSpc>
            </a:pPr>
            <a:r>
              <a:rPr lang="en-US" sz="2543" spc="-134">
                <a:solidFill>
                  <a:srgbClr val="474444"/>
                </a:solidFill>
                <a:latin typeface="Noah"/>
                <a:ea typeface="Noah"/>
                <a:cs typeface="Noah"/>
                <a:sym typeface="Noah"/>
              </a:rPr>
              <a:t>Broh, B. A. (2002). Linking extracurricular programming to Academic Achievement: Who benefits and why? Sociology of Education, 75(1), 69. https://doi.org/10.2307/3090254</a:t>
            </a:r>
          </a:p>
          <a:p>
            <a:pPr algn="l">
              <a:lnSpc>
                <a:spcPts val="1129"/>
              </a:lnSpc>
            </a:pPr>
            <a:endParaRPr lang="en-US" sz="2543" spc="-134">
              <a:solidFill>
                <a:srgbClr val="474444"/>
              </a:solidFill>
              <a:latin typeface="Noah"/>
              <a:ea typeface="Noah"/>
              <a:cs typeface="Noah"/>
              <a:sym typeface="Noah"/>
            </a:endParaRPr>
          </a:p>
          <a:p>
            <a:pPr algn="l">
              <a:lnSpc>
                <a:spcPts val="2874"/>
              </a:lnSpc>
            </a:pPr>
            <a:r>
              <a:rPr lang="en-US" sz="2543" spc="-134">
                <a:solidFill>
                  <a:srgbClr val="474444"/>
                </a:solidFill>
                <a:latin typeface="Noah"/>
                <a:ea typeface="Noah"/>
                <a:cs typeface="Noah"/>
                <a:sym typeface="Noah"/>
              </a:rPr>
              <a:t>Johnson, J. (2023). The effect of athletic participation on academic achievement for private high school students [Doctoral dissertation, Lynn University]. SPIRAL. https://spiral.lynn.edu/etds/398</a:t>
            </a:r>
          </a:p>
          <a:p>
            <a:pPr algn="l">
              <a:lnSpc>
                <a:spcPts val="1129"/>
              </a:lnSpc>
            </a:pPr>
            <a:endParaRPr lang="en-US" sz="2543" spc="-134">
              <a:solidFill>
                <a:srgbClr val="474444"/>
              </a:solidFill>
              <a:latin typeface="Noah"/>
              <a:ea typeface="Noah"/>
              <a:cs typeface="Noah"/>
              <a:sym typeface="Noah"/>
            </a:endParaRPr>
          </a:p>
          <a:p>
            <a:pPr algn="l">
              <a:lnSpc>
                <a:spcPts val="2874"/>
              </a:lnSpc>
            </a:pPr>
            <a:r>
              <a:rPr lang="en-US" sz="2543" spc="-134">
                <a:solidFill>
                  <a:srgbClr val="474444"/>
                </a:solidFill>
                <a:latin typeface="Noah"/>
                <a:ea typeface="Noah"/>
                <a:cs typeface="Noah"/>
                <a:sym typeface="Noah"/>
              </a:rPr>
              <a:t>Kohl, C. J. (2017). The academic and behavioral impact of multiple sport participation on high school athletes [Doctoral dissertation, Lindenwood University]. Digital Commons. https://digitalcommons.lindenwood.edu/dissertations/199</a:t>
            </a:r>
          </a:p>
          <a:p>
            <a:pPr algn="l">
              <a:lnSpc>
                <a:spcPts val="1129"/>
              </a:lnSpc>
            </a:pPr>
            <a:endParaRPr lang="en-US" sz="2543" spc="-134">
              <a:solidFill>
                <a:srgbClr val="474444"/>
              </a:solidFill>
              <a:latin typeface="Noah"/>
              <a:ea typeface="Noah"/>
              <a:cs typeface="Noah"/>
              <a:sym typeface="Noah"/>
            </a:endParaRPr>
          </a:p>
          <a:p>
            <a:pPr algn="l">
              <a:lnSpc>
                <a:spcPts val="2874"/>
              </a:lnSpc>
            </a:pPr>
            <a:r>
              <a:rPr lang="en-US" sz="2543" spc="-134">
                <a:solidFill>
                  <a:srgbClr val="474444"/>
                </a:solidFill>
                <a:latin typeface="Noah"/>
                <a:ea typeface="Noah"/>
                <a:cs typeface="Noah"/>
                <a:sym typeface="Noah"/>
              </a:rPr>
              <a:t>Maguire, A. J. (2018). High school interscholastic athletic participation influence on student educational outcomes: a retrospective mixed-methods analysis of the high school interscholastic athletic experiences of undergraduate college students [Doctoral dissertation, The George Washington University].</a:t>
            </a:r>
          </a:p>
          <a:p>
            <a:pPr algn="l">
              <a:lnSpc>
                <a:spcPts val="1129"/>
              </a:lnSpc>
            </a:pPr>
            <a:endParaRPr lang="en-US" sz="2543" spc="-134">
              <a:solidFill>
                <a:srgbClr val="474444"/>
              </a:solidFill>
              <a:latin typeface="Noah"/>
              <a:ea typeface="Noah"/>
              <a:cs typeface="Noah"/>
              <a:sym typeface="Noah"/>
            </a:endParaRPr>
          </a:p>
          <a:p>
            <a:pPr algn="l">
              <a:lnSpc>
                <a:spcPts val="2874"/>
              </a:lnSpc>
            </a:pPr>
            <a:r>
              <a:rPr lang="en-US" sz="2543" spc="-134">
                <a:solidFill>
                  <a:srgbClr val="474444"/>
                </a:solidFill>
                <a:latin typeface="Noah"/>
                <a:ea typeface="Noah"/>
                <a:cs typeface="Noah"/>
                <a:sym typeface="Noah"/>
              </a:rPr>
              <a:t>NCAA. (2024). Estimated probability of competing in college athletics. https://ncaaorg.s3.amazonaws.com/research/pro_beyond/2023RES_ProbabilityBeyondHSFiguresMethod.pdf</a:t>
            </a:r>
          </a:p>
          <a:p>
            <a:pPr algn="l">
              <a:lnSpc>
                <a:spcPts val="1129"/>
              </a:lnSpc>
            </a:pPr>
            <a:endParaRPr lang="en-US" sz="2543" spc="-134">
              <a:solidFill>
                <a:srgbClr val="474444"/>
              </a:solidFill>
              <a:latin typeface="Noah"/>
              <a:ea typeface="Noah"/>
              <a:cs typeface="Noah"/>
              <a:sym typeface="Noah"/>
            </a:endParaRPr>
          </a:p>
          <a:p>
            <a:pPr algn="l">
              <a:lnSpc>
                <a:spcPts val="2874"/>
              </a:lnSpc>
            </a:pPr>
            <a:r>
              <a:rPr lang="en-US" sz="2543" spc="-134">
                <a:solidFill>
                  <a:srgbClr val="474444"/>
                </a:solidFill>
                <a:latin typeface="Noah"/>
                <a:ea typeface="Noah"/>
                <a:cs typeface="Noah"/>
                <a:sym typeface="Noah"/>
              </a:rPr>
              <a:t>Ryan, C. J., Groves, D., &amp; Schneider, R. (2007). A Study of Factors that Influence High School Athletes to Choose a College or University, and a Model for the Development of Player Decisions. College Student Journal, 41(3), 532–539. https://eric.ed.gov/?id=EJ777962</a:t>
            </a:r>
          </a:p>
          <a:p>
            <a:pPr algn="l">
              <a:lnSpc>
                <a:spcPts val="1129"/>
              </a:lnSpc>
            </a:pPr>
            <a:endParaRPr lang="en-US" sz="2543" spc="-134">
              <a:solidFill>
                <a:srgbClr val="474444"/>
              </a:solidFill>
              <a:latin typeface="Noah"/>
              <a:ea typeface="Noah"/>
              <a:cs typeface="Noah"/>
              <a:sym typeface="Noah"/>
            </a:endParaRPr>
          </a:p>
          <a:p>
            <a:pPr algn="l">
              <a:lnSpc>
                <a:spcPts val="2874"/>
              </a:lnSpc>
            </a:pPr>
            <a:r>
              <a:rPr lang="en-US" sz="2543" spc="-134">
                <a:solidFill>
                  <a:srgbClr val="474444"/>
                </a:solidFill>
                <a:latin typeface="Noah"/>
                <a:ea typeface="Noah"/>
                <a:cs typeface="Noah"/>
                <a:sym typeface="Noah"/>
              </a:rPr>
              <a:t>Shifrer, D., Pearson, J., Muller, C., &amp; Wilkinson, L. (2012). College-Going benefits of high school sports participation. Youth &amp; Society, 47(3), 295–318. https://doi.org/10.1177/0044118x12461656</a:t>
            </a:r>
          </a:p>
          <a:p>
            <a:pPr algn="l">
              <a:lnSpc>
                <a:spcPts val="1129"/>
              </a:lnSpc>
            </a:pPr>
            <a:endParaRPr lang="en-US" sz="2543" spc="-134">
              <a:solidFill>
                <a:srgbClr val="474444"/>
              </a:solidFill>
              <a:latin typeface="Noah"/>
              <a:ea typeface="Noah"/>
              <a:cs typeface="Noah"/>
              <a:sym typeface="Noah"/>
            </a:endParaRPr>
          </a:p>
          <a:p>
            <a:pPr algn="l">
              <a:lnSpc>
                <a:spcPts val="2874"/>
              </a:lnSpc>
            </a:pPr>
            <a:r>
              <a:rPr lang="en-US" sz="2543" spc="-134">
                <a:solidFill>
                  <a:srgbClr val="474444"/>
                </a:solidFill>
                <a:latin typeface="Noah"/>
                <a:ea typeface="Noah"/>
                <a:cs typeface="Noah"/>
                <a:sym typeface="Noah"/>
              </a:rPr>
              <a:t>Tompsett, J., &amp; Knoester, C. (2021). The making of a college athlete: high school experiences, socioeconomic advantages, and the likelihood of playing college sports. Sociology of Sport Journal, 39(2), 129–140. https://doi.org/10.1123/ssj.2020-0142</a:t>
            </a:r>
          </a:p>
          <a:p>
            <a:pPr algn="l">
              <a:lnSpc>
                <a:spcPts val="2874"/>
              </a:lnSpc>
            </a:pPr>
            <a:endParaRPr lang="en-US" sz="2543" spc="-134">
              <a:solidFill>
                <a:srgbClr val="474444"/>
              </a:solidFill>
              <a:latin typeface="Noah"/>
              <a:ea typeface="Noah"/>
              <a:cs typeface="Noah"/>
              <a:sym typeface="Noah"/>
            </a:endParaRPr>
          </a:p>
          <a:p>
            <a:pPr algn="l">
              <a:lnSpc>
                <a:spcPts val="2874"/>
              </a:lnSpc>
            </a:pPr>
            <a:endParaRPr lang="en-US" sz="2543" spc="-134">
              <a:solidFill>
                <a:srgbClr val="474444"/>
              </a:solidFill>
              <a:latin typeface="Noah"/>
              <a:ea typeface="Noah"/>
              <a:cs typeface="Noah"/>
              <a:sym typeface="Noah"/>
            </a:endParaRPr>
          </a:p>
        </p:txBody>
      </p:sp>
    </p:spTree>
  </p:cSld>
  <p:clrMapOvr>
    <a:masterClrMapping/>
  </p:clrMapOvr>
  <mc:AlternateContent xmlns:mc="http://schemas.openxmlformats.org/markup-compatibility/2006" xmlns:p14="http://schemas.microsoft.com/office/powerpoint/2010/main">
    <mc:Choice Requires="p14">
      <p:transition spd="slow" p14:dur="2000" advTm="27763"/>
    </mc:Choice>
    <mc:Fallback xmlns="">
      <p:transition spd="slow" advTm="2776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7D7D7"/>
        </a:solidFill>
        <a:effectLst/>
      </p:bgPr>
    </p:bg>
    <p:spTree>
      <p:nvGrpSpPr>
        <p:cNvPr id="1" name=""/>
        <p:cNvGrpSpPr/>
        <p:nvPr/>
      </p:nvGrpSpPr>
      <p:grpSpPr>
        <a:xfrm>
          <a:off x="0" y="0"/>
          <a:ext cx="0" cy="0"/>
          <a:chOff x="0" y="0"/>
          <a:chExt cx="0" cy="0"/>
        </a:xfrm>
      </p:grpSpPr>
      <p:sp>
        <p:nvSpPr>
          <p:cNvPr id="2" name="TextBox 2"/>
          <p:cNvSpPr txBox="1"/>
          <p:nvPr/>
        </p:nvSpPr>
        <p:spPr>
          <a:xfrm>
            <a:off x="2520321" y="180975"/>
            <a:ext cx="13247358" cy="1649968"/>
          </a:xfrm>
          <a:prstGeom prst="rect">
            <a:avLst/>
          </a:prstGeom>
        </p:spPr>
        <p:txBody>
          <a:bodyPr lIns="0" tIns="0" rIns="0" bIns="0" rtlCol="0" anchor="t">
            <a:spAutoFit/>
          </a:bodyPr>
          <a:lstStyle/>
          <a:p>
            <a:pPr algn="ctr">
              <a:lnSpc>
                <a:spcPts val="13531"/>
              </a:lnSpc>
            </a:pPr>
            <a:r>
              <a:rPr lang="en-US" sz="9665" b="1">
                <a:solidFill>
                  <a:srgbClr val="474444"/>
                </a:solidFill>
                <a:latin typeface="Noah Bold"/>
                <a:ea typeface="Noah Bold"/>
                <a:cs typeface="Noah Bold"/>
                <a:sym typeface="Noah Bold"/>
              </a:rPr>
              <a:t>PROBLEM &amp; PURPOSE</a:t>
            </a:r>
          </a:p>
        </p:txBody>
      </p:sp>
      <p:sp>
        <p:nvSpPr>
          <p:cNvPr id="3" name="TextBox 3"/>
          <p:cNvSpPr txBox="1"/>
          <p:nvPr/>
        </p:nvSpPr>
        <p:spPr>
          <a:xfrm>
            <a:off x="685069" y="3167251"/>
            <a:ext cx="7242684" cy="1286029"/>
          </a:xfrm>
          <a:prstGeom prst="rect">
            <a:avLst/>
          </a:prstGeom>
        </p:spPr>
        <p:txBody>
          <a:bodyPr lIns="0" tIns="0" rIns="0" bIns="0" rtlCol="0" anchor="t">
            <a:spAutoFit/>
          </a:bodyPr>
          <a:lstStyle/>
          <a:p>
            <a:pPr algn="l">
              <a:lnSpc>
                <a:spcPts val="5241"/>
              </a:lnSpc>
            </a:pPr>
            <a:r>
              <a:rPr lang="en-US" sz="3743" b="1">
                <a:solidFill>
                  <a:srgbClr val="474444"/>
                </a:solidFill>
                <a:latin typeface="Noah Bold"/>
                <a:ea typeface="Noah Bold"/>
                <a:cs typeface="Noah Bold"/>
                <a:sym typeface="Noah Bold"/>
              </a:rPr>
              <a:t>National Advancement Rate: 6.3% </a:t>
            </a:r>
          </a:p>
          <a:p>
            <a:pPr algn="l">
              <a:lnSpc>
                <a:spcPts val="5241"/>
              </a:lnSpc>
            </a:pPr>
            <a:r>
              <a:rPr lang="en-US" sz="3743" b="1">
                <a:solidFill>
                  <a:srgbClr val="474444"/>
                </a:solidFill>
                <a:latin typeface="Noah Bold"/>
                <a:ea typeface="Noah Bold"/>
                <a:cs typeface="Noah Bold"/>
                <a:sym typeface="Noah Bold"/>
              </a:rPr>
              <a:t>                    (2% at DI level)</a:t>
            </a:r>
          </a:p>
        </p:txBody>
      </p:sp>
      <p:sp>
        <p:nvSpPr>
          <p:cNvPr id="4" name="Freeform 4"/>
          <p:cNvSpPr/>
          <p:nvPr/>
        </p:nvSpPr>
        <p:spPr>
          <a:xfrm>
            <a:off x="10380455" y="7628542"/>
            <a:ext cx="13757690" cy="8229600"/>
          </a:xfrm>
          <a:custGeom>
            <a:avLst/>
            <a:gdLst/>
            <a:ahLst/>
            <a:cxnLst/>
            <a:rect l="l" t="t" r="r" b="b"/>
            <a:pathLst>
              <a:path w="13757690" h="8229600">
                <a:moveTo>
                  <a:pt x="0" y="0"/>
                </a:moveTo>
                <a:lnTo>
                  <a:pt x="13757690" y="0"/>
                </a:lnTo>
                <a:lnTo>
                  <a:pt x="13757690" y="8229600"/>
                </a:lnTo>
                <a:lnTo>
                  <a:pt x="0" y="8229600"/>
                </a:lnTo>
                <a:lnTo>
                  <a:pt x="0" y="0"/>
                </a:lnTo>
                <a:close/>
              </a:path>
            </a:pathLst>
          </a:custGeom>
          <a:blipFill>
            <a:blip r:embed="rId3"/>
            <a:stretch>
              <a:fillRect/>
            </a:stretch>
          </a:blipFill>
        </p:spPr>
        <p:txBody>
          <a:bodyPr/>
          <a:lstStyle/>
          <a:p>
            <a:endParaRPr lang="en-US"/>
          </a:p>
        </p:txBody>
      </p:sp>
      <p:sp>
        <p:nvSpPr>
          <p:cNvPr id="5" name="Freeform 5"/>
          <p:cNvSpPr/>
          <p:nvPr/>
        </p:nvSpPr>
        <p:spPr>
          <a:xfrm flipV="1">
            <a:off x="-9906261" y="-4114800"/>
            <a:ext cx="13757690" cy="8229600"/>
          </a:xfrm>
          <a:custGeom>
            <a:avLst/>
            <a:gdLst/>
            <a:ahLst/>
            <a:cxnLst/>
            <a:rect l="l" t="t" r="r" b="b"/>
            <a:pathLst>
              <a:path w="13757690" h="8229600">
                <a:moveTo>
                  <a:pt x="0" y="8229600"/>
                </a:moveTo>
                <a:lnTo>
                  <a:pt x="13757690" y="8229600"/>
                </a:lnTo>
                <a:lnTo>
                  <a:pt x="13757690" y="0"/>
                </a:lnTo>
                <a:lnTo>
                  <a:pt x="0" y="0"/>
                </a:lnTo>
                <a:lnTo>
                  <a:pt x="0" y="8229600"/>
                </a:lnTo>
                <a:close/>
              </a:path>
            </a:pathLst>
          </a:custGeom>
          <a:blipFill>
            <a:blip r:embed="rId4"/>
            <a:stretch>
              <a:fillRect/>
            </a:stretch>
          </a:blipFill>
        </p:spPr>
        <p:txBody>
          <a:bodyPr/>
          <a:lstStyle/>
          <a:p>
            <a:endParaRPr lang="en-US"/>
          </a:p>
        </p:txBody>
      </p:sp>
      <p:sp>
        <p:nvSpPr>
          <p:cNvPr id="6" name="Freeform 6"/>
          <p:cNvSpPr/>
          <p:nvPr/>
        </p:nvSpPr>
        <p:spPr>
          <a:xfrm>
            <a:off x="17057702" y="7346599"/>
            <a:ext cx="403195" cy="1911701"/>
          </a:xfrm>
          <a:custGeom>
            <a:avLst/>
            <a:gdLst/>
            <a:ahLst/>
            <a:cxnLst/>
            <a:rect l="l" t="t" r="r" b="b"/>
            <a:pathLst>
              <a:path w="403195" h="1911701">
                <a:moveTo>
                  <a:pt x="0" y="0"/>
                </a:moveTo>
                <a:lnTo>
                  <a:pt x="403196" y="0"/>
                </a:lnTo>
                <a:lnTo>
                  <a:pt x="403196" y="1911701"/>
                </a:lnTo>
                <a:lnTo>
                  <a:pt x="0" y="19117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8457658" y="2224258"/>
            <a:ext cx="9551270" cy="7163453"/>
          </a:xfrm>
          <a:custGeom>
            <a:avLst/>
            <a:gdLst/>
            <a:ahLst/>
            <a:cxnLst/>
            <a:rect l="l" t="t" r="r" b="b"/>
            <a:pathLst>
              <a:path w="9551270" h="7163453">
                <a:moveTo>
                  <a:pt x="0" y="0"/>
                </a:moveTo>
                <a:lnTo>
                  <a:pt x="9551270" y="0"/>
                </a:lnTo>
                <a:lnTo>
                  <a:pt x="9551270" y="7163452"/>
                </a:lnTo>
                <a:lnTo>
                  <a:pt x="0" y="7163452"/>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685069" y="4767605"/>
            <a:ext cx="7809302" cy="1286029"/>
          </a:xfrm>
          <a:prstGeom prst="rect">
            <a:avLst/>
          </a:prstGeom>
        </p:spPr>
        <p:txBody>
          <a:bodyPr lIns="0" tIns="0" rIns="0" bIns="0" rtlCol="0" anchor="t">
            <a:spAutoFit/>
          </a:bodyPr>
          <a:lstStyle/>
          <a:p>
            <a:pPr algn="l">
              <a:lnSpc>
                <a:spcPts val="5241"/>
              </a:lnSpc>
            </a:pPr>
            <a:r>
              <a:rPr lang="en-US" sz="3743" b="1">
                <a:solidFill>
                  <a:srgbClr val="474444"/>
                </a:solidFill>
                <a:latin typeface="Noah Bold"/>
                <a:ea typeface="Noah Bold"/>
                <a:cs typeface="Noah Bold"/>
                <a:sym typeface="Noah Bold"/>
              </a:rPr>
              <a:t>Minnehaha Advancement Rate: 14.8%</a:t>
            </a:r>
          </a:p>
          <a:p>
            <a:pPr algn="l">
              <a:lnSpc>
                <a:spcPts val="5241"/>
              </a:lnSpc>
            </a:pPr>
            <a:r>
              <a:rPr lang="en-US" sz="3743" b="1">
                <a:solidFill>
                  <a:srgbClr val="474444"/>
                </a:solidFill>
                <a:latin typeface="Noah Bold"/>
                <a:ea typeface="Noah Bold"/>
                <a:cs typeface="Noah Bold"/>
                <a:sym typeface="Noah Bold"/>
              </a:rPr>
              <a:t>                   (6.3% at DI level)</a:t>
            </a:r>
          </a:p>
        </p:txBody>
      </p:sp>
      <p:sp>
        <p:nvSpPr>
          <p:cNvPr id="9" name="AutoShape 9"/>
          <p:cNvSpPr/>
          <p:nvPr/>
        </p:nvSpPr>
        <p:spPr>
          <a:xfrm flipV="1">
            <a:off x="685069" y="4643780"/>
            <a:ext cx="7389536" cy="0"/>
          </a:xfrm>
          <a:prstGeom prst="line">
            <a:avLst/>
          </a:prstGeom>
          <a:ln w="38100" cap="flat">
            <a:solidFill>
              <a:srgbClr val="7C7C7C"/>
            </a:solidFill>
            <a:prstDash val="solid"/>
            <a:headEnd type="none" w="sm" len="sm"/>
            <a:tailEnd type="none" w="sm" len="sm"/>
          </a:ln>
        </p:spPr>
        <p:txBody>
          <a:bodyPr/>
          <a:lstStyle/>
          <a:p>
            <a:endParaRPr lang="en-US"/>
          </a:p>
        </p:txBody>
      </p:sp>
      <p:sp>
        <p:nvSpPr>
          <p:cNvPr id="10" name="AutoShape 10"/>
          <p:cNvSpPr/>
          <p:nvPr/>
        </p:nvSpPr>
        <p:spPr>
          <a:xfrm flipV="1">
            <a:off x="648356" y="6139359"/>
            <a:ext cx="7389536" cy="0"/>
          </a:xfrm>
          <a:prstGeom prst="line">
            <a:avLst/>
          </a:prstGeom>
          <a:ln w="38100" cap="flat">
            <a:solidFill>
              <a:srgbClr val="7C7C7C"/>
            </a:solidFill>
            <a:prstDash val="solid"/>
            <a:headEnd type="none" w="sm" len="sm"/>
            <a:tailEnd type="none" w="sm" len="sm"/>
          </a:ln>
        </p:spPr>
        <p:txBody>
          <a:bodyPr/>
          <a:lstStyle/>
          <a:p>
            <a:endParaRPr lang="en-US"/>
          </a:p>
        </p:txBody>
      </p:sp>
      <p:sp>
        <p:nvSpPr>
          <p:cNvPr id="11" name="TextBox 11"/>
          <p:cNvSpPr txBox="1"/>
          <p:nvPr/>
        </p:nvSpPr>
        <p:spPr>
          <a:xfrm>
            <a:off x="648356" y="6155070"/>
            <a:ext cx="7389536" cy="3257704"/>
          </a:xfrm>
          <a:prstGeom prst="rect">
            <a:avLst/>
          </a:prstGeom>
        </p:spPr>
        <p:txBody>
          <a:bodyPr lIns="0" tIns="0" rIns="0" bIns="0" rtlCol="0" anchor="t">
            <a:spAutoFit/>
          </a:bodyPr>
          <a:lstStyle/>
          <a:p>
            <a:pPr algn="l">
              <a:lnSpc>
                <a:spcPts val="5241"/>
              </a:lnSpc>
            </a:pPr>
            <a:r>
              <a:rPr lang="en-US" sz="3743" b="1">
                <a:solidFill>
                  <a:srgbClr val="474444"/>
                </a:solidFill>
                <a:latin typeface="Noah Bold"/>
                <a:ea typeface="Noah Bold"/>
                <a:cs typeface="Noah Bold"/>
                <a:sym typeface="Noah Bold"/>
              </a:rPr>
              <a:t>Purpose:</a:t>
            </a:r>
          </a:p>
          <a:p>
            <a:pPr marL="808317" lvl="1" indent="-404158" algn="l">
              <a:lnSpc>
                <a:spcPts val="5241"/>
              </a:lnSpc>
              <a:buFont typeface="Arial"/>
              <a:buChar char="•"/>
            </a:pPr>
            <a:r>
              <a:rPr lang="en-US" sz="3743">
                <a:solidFill>
                  <a:srgbClr val="474444"/>
                </a:solidFill>
                <a:latin typeface="Noah"/>
                <a:ea typeface="Noah"/>
                <a:cs typeface="Noah"/>
                <a:sym typeface="Noah"/>
              </a:rPr>
              <a:t>Examine why Minnehaha athletes advance at 2x the national rate</a:t>
            </a:r>
          </a:p>
          <a:p>
            <a:pPr marL="808317" lvl="1" indent="-404158" algn="l">
              <a:lnSpc>
                <a:spcPts val="5241"/>
              </a:lnSpc>
              <a:buFont typeface="Arial"/>
              <a:buChar char="•"/>
            </a:pPr>
            <a:r>
              <a:rPr lang="en-US" sz="3743">
                <a:solidFill>
                  <a:srgbClr val="474444"/>
                </a:solidFill>
                <a:latin typeface="Noah"/>
                <a:ea typeface="Noah"/>
                <a:cs typeface="Noah"/>
                <a:sym typeface="Noah"/>
              </a:rPr>
              <a:t>Identify predictors that explain this success</a:t>
            </a:r>
          </a:p>
        </p:txBody>
      </p:sp>
      <p:sp>
        <p:nvSpPr>
          <p:cNvPr id="12" name="TextBox 12"/>
          <p:cNvSpPr txBox="1"/>
          <p:nvPr/>
        </p:nvSpPr>
        <p:spPr>
          <a:xfrm>
            <a:off x="8494371" y="9355624"/>
            <a:ext cx="9477844" cy="553894"/>
          </a:xfrm>
          <a:prstGeom prst="rect">
            <a:avLst/>
          </a:prstGeom>
        </p:spPr>
        <p:txBody>
          <a:bodyPr lIns="0" tIns="0" rIns="0" bIns="0" rtlCol="0" anchor="t">
            <a:spAutoFit/>
          </a:bodyPr>
          <a:lstStyle/>
          <a:p>
            <a:pPr algn="l">
              <a:lnSpc>
                <a:spcPts val="4645"/>
              </a:lnSpc>
            </a:pPr>
            <a:r>
              <a:rPr lang="en-US" sz="3318">
                <a:solidFill>
                  <a:srgbClr val="231F20"/>
                </a:solidFill>
                <a:latin typeface="Noah"/>
                <a:ea typeface="Noah"/>
                <a:cs typeface="Noah"/>
                <a:sym typeface="Noah"/>
              </a:rPr>
              <a:t>Figure 1: Observed vs. Expected Advancement Rates</a:t>
            </a:r>
          </a:p>
        </p:txBody>
      </p:sp>
      <p:sp>
        <p:nvSpPr>
          <p:cNvPr id="13" name="TextBox 13"/>
          <p:cNvSpPr txBox="1"/>
          <p:nvPr/>
        </p:nvSpPr>
        <p:spPr>
          <a:xfrm>
            <a:off x="648356" y="9640508"/>
            <a:ext cx="2345234" cy="440817"/>
          </a:xfrm>
          <a:prstGeom prst="rect">
            <a:avLst/>
          </a:prstGeom>
        </p:spPr>
        <p:txBody>
          <a:bodyPr lIns="0" tIns="0" rIns="0" bIns="0" rtlCol="0" anchor="t">
            <a:spAutoFit/>
          </a:bodyPr>
          <a:lstStyle/>
          <a:p>
            <a:pPr algn="l">
              <a:lnSpc>
                <a:spcPts val="3528"/>
              </a:lnSpc>
            </a:pPr>
            <a:r>
              <a:rPr lang="en-US" sz="2520">
                <a:solidFill>
                  <a:srgbClr val="231F20"/>
                </a:solidFill>
                <a:latin typeface="Noah"/>
                <a:ea typeface="Noah"/>
                <a:cs typeface="Noah"/>
                <a:sym typeface="Noah"/>
              </a:rPr>
              <a:t>(NCAA, 2024)</a:t>
            </a:r>
          </a:p>
        </p:txBody>
      </p:sp>
    </p:spTree>
  </p:cSld>
  <p:clrMapOvr>
    <a:masterClrMapping/>
  </p:clrMapOvr>
  <mc:AlternateContent xmlns:mc="http://schemas.openxmlformats.org/markup-compatibility/2006" xmlns:p14="http://schemas.microsoft.com/office/powerpoint/2010/main">
    <mc:Choice Requires="p14">
      <p:transition spd="slow" p14:dur="2000" advTm="50728"/>
    </mc:Choice>
    <mc:Fallback xmlns="">
      <p:transition spd="slow" advTm="5072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7D7D7"/>
        </a:solidFill>
        <a:effectLst/>
      </p:bgPr>
    </p:bg>
    <p:spTree>
      <p:nvGrpSpPr>
        <p:cNvPr id="1" name=""/>
        <p:cNvGrpSpPr/>
        <p:nvPr/>
      </p:nvGrpSpPr>
      <p:grpSpPr>
        <a:xfrm>
          <a:off x="0" y="0"/>
          <a:ext cx="0" cy="0"/>
          <a:chOff x="0" y="0"/>
          <a:chExt cx="0" cy="0"/>
        </a:xfrm>
      </p:grpSpPr>
      <p:sp>
        <p:nvSpPr>
          <p:cNvPr id="2" name="TextBox 2"/>
          <p:cNvSpPr txBox="1"/>
          <p:nvPr/>
        </p:nvSpPr>
        <p:spPr>
          <a:xfrm>
            <a:off x="2617032" y="563842"/>
            <a:ext cx="13448956" cy="2376559"/>
          </a:xfrm>
          <a:prstGeom prst="rect">
            <a:avLst/>
          </a:prstGeom>
        </p:spPr>
        <p:txBody>
          <a:bodyPr lIns="0" tIns="0" rIns="0" bIns="0" rtlCol="0" anchor="t">
            <a:spAutoFit/>
          </a:bodyPr>
          <a:lstStyle/>
          <a:p>
            <a:pPr algn="ctr">
              <a:lnSpc>
                <a:spcPts val="9085"/>
              </a:lnSpc>
            </a:pPr>
            <a:r>
              <a:rPr lang="en-US" sz="9665" b="1">
                <a:solidFill>
                  <a:srgbClr val="474444"/>
                </a:solidFill>
                <a:latin typeface="Noah Bold"/>
                <a:ea typeface="Noah Bold"/>
                <a:cs typeface="Noah Bold"/>
                <a:sym typeface="Noah Bold"/>
              </a:rPr>
              <a:t>RESEARCH QUESTIONS</a:t>
            </a:r>
          </a:p>
          <a:p>
            <a:pPr algn="ctr">
              <a:lnSpc>
                <a:spcPts val="9085"/>
              </a:lnSpc>
            </a:pPr>
            <a:r>
              <a:rPr lang="en-US" sz="9665" b="1">
                <a:solidFill>
                  <a:srgbClr val="474444"/>
                </a:solidFill>
                <a:latin typeface="Noah Bold"/>
                <a:ea typeface="Noah Bold"/>
                <a:cs typeface="Noah Bold"/>
                <a:sym typeface="Noah Bold"/>
              </a:rPr>
              <a:t>AND APPROACH</a:t>
            </a:r>
          </a:p>
        </p:txBody>
      </p:sp>
      <p:sp>
        <p:nvSpPr>
          <p:cNvPr id="3" name="Freeform 3"/>
          <p:cNvSpPr/>
          <p:nvPr/>
        </p:nvSpPr>
        <p:spPr>
          <a:xfrm>
            <a:off x="10380455" y="7628542"/>
            <a:ext cx="13757690" cy="8229600"/>
          </a:xfrm>
          <a:custGeom>
            <a:avLst/>
            <a:gdLst/>
            <a:ahLst/>
            <a:cxnLst/>
            <a:rect l="l" t="t" r="r" b="b"/>
            <a:pathLst>
              <a:path w="13757690" h="8229600">
                <a:moveTo>
                  <a:pt x="0" y="0"/>
                </a:moveTo>
                <a:lnTo>
                  <a:pt x="13757690" y="0"/>
                </a:lnTo>
                <a:lnTo>
                  <a:pt x="13757690"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flipV="1">
            <a:off x="-9906261" y="-4114800"/>
            <a:ext cx="13757690" cy="8229600"/>
          </a:xfrm>
          <a:custGeom>
            <a:avLst/>
            <a:gdLst/>
            <a:ahLst/>
            <a:cxnLst/>
            <a:rect l="l" t="t" r="r" b="b"/>
            <a:pathLst>
              <a:path w="13757690" h="8229600">
                <a:moveTo>
                  <a:pt x="0" y="8229600"/>
                </a:moveTo>
                <a:lnTo>
                  <a:pt x="13757690" y="8229600"/>
                </a:lnTo>
                <a:lnTo>
                  <a:pt x="13757690" y="0"/>
                </a:lnTo>
                <a:lnTo>
                  <a:pt x="0" y="0"/>
                </a:lnTo>
                <a:lnTo>
                  <a:pt x="0" y="8229600"/>
                </a:lnTo>
                <a:close/>
              </a:path>
            </a:pathLst>
          </a:custGeom>
          <a:blipFill>
            <a:blip r:embed="rId4"/>
            <a:stretch>
              <a:fillRect/>
            </a:stretch>
          </a:blipFill>
        </p:spPr>
        <p:txBody>
          <a:bodyPr/>
          <a:lstStyle/>
          <a:p>
            <a:endParaRPr lang="en-US"/>
          </a:p>
        </p:txBody>
      </p:sp>
      <p:sp>
        <p:nvSpPr>
          <p:cNvPr id="5" name="Freeform 5"/>
          <p:cNvSpPr/>
          <p:nvPr/>
        </p:nvSpPr>
        <p:spPr>
          <a:xfrm>
            <a:off x="17057702" y="7346599"/>
            <a:ext cx="403195" cy="1911701"/>
          </a:xfrm>
          <a:custGeom>
            <a:avLst/>
            <a:gdLst/>
            <a:ahLst/>
            <a:cxnLst/>
            <a:rect l="l" t="t" r="r" b="b"/>
            <a:pathLst>
              <a:path w="403195" h="1911701">
                <a:moveTo>
                  <a:pt x="0" y="0"/>
                </a:moveTo>
                <a:lnTo>
                  <a:pt x="403196" y="0"/>
                </a:lnTo>
                <a:lnTo>
                  <a:pt x="403196" y="1911701"/>
                </a:lnTo>
                <a:lnTo>
                  <a:pt x="0" y="19117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827102" y="1028700"/>
            <a:ext cx="403195" cy="1911701"/>
          </a:xfrm>
          <a:custGeom>
            <a:avLst/>
            <a:gdLst/>
            <a:ahLst/>
            <a:cxnLst/>
            <a:rect l="l" t="t" r="r" b="b"/>
            <a:pathLst>
              <a:path w="403195" h="1911701">
                <a:moveTo>
                  <a:pt x="0" y="0"/>
                </a:moveTo>
                <a:lnTo>
                  <a:pt x="403196" y="0"/>
                </a:lnTo>
                <a:lnTo>
                  <a:pt x="403196" y="1911701"/>
                </a:lnTo>
                <a:lnTo>
                  <a:pt x="0" y="19117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4694163" y="3088707"/>
            <a:ext cx="10388311" cy="1286029"/>
          </a:xfrm>
          <a:prstGeom prst="rect">
            <a:avLst/>
          </a:prstGeom>
        </p:spPr>
        <p:txBody>
          <a:bodyPr lIns="0" tIns="0" rIns="0" bIns="0" rtlCol="0" anchor="t">
            <a:spAutoFit/>
          </a:bodyPr>
          <a:lstStyle/>
          <a:p>
            <a:pPr algn="l">
              <a:lnSpc>
                <a:spcPts val="5241"/>
              </a:lnSpc>
            </a:pPr>
            <a:r>
              <a:rPr lang="en-US" sz="3743" b="1">
                <a:solidFill>
                  <a:srgbClr val="474444"/>
                </a:solidFill>
                <a:latin typeface="Noah Bold"/>
                <a:ea typeface="Noah Bold"/>
                <a:cs typeface="Noah Bold"/>
                <a:sym typeface="Noah Bold"/>
              </a:rPr>
              <a:t>Do Minnehaha athletes advance to college sports at higher rates than the national average?</a:t>
            </a:r>
          </a:p>
        </p:txBody>
      </p:sp>
      <p:grpSp>
        <p:nvGrpSpPr>
          <p:cNvPr id="8" name="Group 8"/>
          <p:cNvGrpSpPr/>
          <p:nvPr/>
        </p:nvGrpSpPr>
        <p:grpSpPr>
          <a:xfrm>
            <a:off x="2617032" y="3056988"/>
            <a:ext cx="1635178" cy="1416143"/>
            <a:chOff x="0" y="0"/>
            <a:chExt cx="2180237" cy="1888191"/>
          </a:xfrm>
        </p:grpSpPr>
        <p:sp>
          <p:nvSpPr>
            <p:cNvPr id="9" name="Freeform 9"/>
            <p:cNvSpPr/>
            <p:nvPr/>
          </p:nvSpPr>
          <p:spPr>
            <a:xfrm>
              <a:off x="146023" y="0"/>
              <a:ext cx="1888191" cy="1888191"/>
            </a:xfrm>
            <a:custGeom>
              <a:avLst/>
              <a:gdLst/>
              <a:ahLst/>
              <a:cxnLst/>
              <a:rect l="l" t="t" r="r" b="b"/>
              <a:pathLst>
                <a:path w="1888191" h="1888191">
                  <a:moveTo>
                    <a:pt x="0" y="0"/>
                  </a:moveTo>
                  <a:lnTo>
                    <a:pt x="1888191" y="0"/>
                  </a:lnTo>
                  <a:lnTo>
                    <a:pt x="1888191" y="1888191"/>
                  </a:lnTo>
                  <a:lnTo>
                    <a:pt x="0" y="18881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0" y="342168"/>
              <a:ext cx="2180237" cy="1108604"/>
            </a:xfrm>
            <a:prstGeom prst="rect">
              <a:avLst/>
            </a:prstGeom>
          </p:spPr>
          <p:txBody>
            <a:bodyPr lIns="0" tIns="0" rIns="0" bIns="0" rtlCol="0" anchor="t">
              <a:spAutoFit/>
            </a:bodyPr>
            <a:lstStyle/>
            <a:p>
              <a:pPr algn="ctr">
                <a:lnSpc>
                  <a:spcPts val="7085"/>
                </a:lnSpc>
              </a:pPr>
              <a:r>
                <a:rPr lang="en-US" sz="5060">
                  <a:solidFill>
                    <a:srgbClr val="D9D9D9"/>
                  </a:solidFill>
                  <a:latin typeface="Noah"/>
                  <a:ea typeface="Noah"/>
                  <a:cs typeface="Noah"/>
                  <a:sym typeface="Noah"/>
                </a:rPr>
                <a:t>RQ1</a:t>
              </a:r>
            </a:p>
          </p:txBody>
        </p:sp>
      </p:grpSp>
      <p:sp>
        <p:nvSpPr>
          <p:cNvPr id="11" name="TextBox 11"/>
          <p:cNvSpPr txBox="1"/>
          <p:nvPr/>
        </p:nvSpPr>
        <p:spPr>
          <a:xfrm>
            <a:off x="4694163" y="4876158"/>
            <a:ext cx="10388311" cy="1286029"/>
          </a:xfrm>
          <a:prstGeom prst="rect">
            <a:avLst/>
          </a:prstGeom>
        </p:spPr>
        <p:txBody>
          <a:bodyPr lIns="0" tIns="0" rIns="0" bIns="0" rtlCol="0" anchor="t">
            <a:spAutoFit/>
          </a:bodyPr>
          <a:lstStyle/>
          <a:p>
            <a:pPr algn="l">
              <a:lnSpc>
                <a:spcPts val="5241"/>
              </a:lnSpc>
            </a:pPr>
            <a:r>
              <a:rPr lang="en-US" sz="3743" b="1">
                <a:solidFill>
                  <a:srgbClr val="474444"/>
                </a:solidFill>
                <a:latin typeface="Noah Bold"/>
                <a:ea typeface="Noah Bold"/>
                <a:cs typeface="Noah Bold"/>
                <a:sym typeface="Noah Bold"/>
              </a:rPr>
              <a:t>Which student factors best predict athletic advancement?</a:t>
            </a:r>
          </a:p>
        </p:txBody>
      </p:sp>
      <p:grpSp>
        <p:nvGrpSpPr>
          <p:cNvPr id="12" name="Group 12"/>
          <p:cNvGrpSpPr/>
          <p:nvPr/>
        </p:nvGrpSpPr>
        <p:grpSpPr>
          <a:xfrm>
            <a:off x="2617032" y="4844438"/>
            <a:ext cx="1635178" cy="1416143"/>
            <a:chOff x="0" y="0"/>
            <a:chExt cx="2180237" cy="1888191"/>
          </a:xfrm>
        </p:grpSpPr>
        <p:sp>
          <p:nvSpPr>
            <p:cNvPr id="13" name="Freeform 13"/>
            <p:cNvSpPr/>
            <p:nvPr/>
          </p:nvSpPr>
          <p:spPr>
            <a:xfrm>
              <a:off x="146023" y="0"/>
              <a:ext cx="1888191" cy="1888191"/>
            </a:xfrm>
            <a:custGeom>
              <a:avLst/>
              <a:gdLst/>
              <a:ahLst/>
              <a:cxnLst/>
              <a:rect l="l" t="t" r="r" b="b"/>
              <a:pathLst>
                <a:path w="1888191" h="1888191">
                  <a:moveTo>
                    <a:pt x="0" y="0"/>
                  </a:moveTo>
                  <a:lnTo>
                    <a:pt x="1888191" y="0"/>
                  </a:lnTo>
                  <a:lnTo>
                    <a:pt x="1888191" y="1888191"/>
                  </a:lnTo>
                  <a:lnTo>
                    <a:pt x="0" y="18881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TextBox 14"/>
            <p:cNvSpPr txBox="1"/>
            <p:nvPr/>
          </p:nvSpPr>
          <p:spPr>
            <a:xfrm>
              <a:off x="0" y="342168"/>
              <a:ext cx="2180237" cy="1108604"/>
            </a:xfrm>
            <a:prstGeom prst="rect">
              <a:avLst/>
            </a:prstGeom>
          </p:spPr>
          <p:txBody>
            <a:bodyPr lIns="0" tIns="0" rIns="0" bIns="0" rtlCol="0" anchor="t">
              <a:spAutoFit/>
            </a:bodyPr>
            <a:lstStyle/>
            <a:p>
              <a:pPr algn="ctr">
                <a:lnSpc>
                  <a:spcPts val="7085"/>
                </a:lnSpc>
              </a:pPr>
              <a:r>
                <a:rPr lang="en-US" sz="5060">
                  <a:solidFill>
                    <a:srgbClr val="D9D9D9"/>
                  </a:solidFill>
                  <a:latin typeface="Noah"/>
                  <a:ea typeface="Noah"/>
                  <a:cs typeface="Noah"/>
                  <a:sym typeface="Noah"/>
                </a:rPr>
                <a:t>RQ2</a:t>
              </a:r>
            </a:p>
          </p:txBody>
        </p:sp>
      </p:grpSp>
      <p:sp>
        <p:nvSpPr>
          <p:cNvPr id="15" name="TextBox 15"/>
          <p:cNvSpPr txBox="1"/>
          <p:nvPr/>
        </p:nvSpPr>
        <p:spPr>
          <a:xfrm>
            <a:off x="939327" y="6765407"/>
            <a:ext cx="16409346" cy="2600479"/>
          </a:xfrm>
          <a:prstGeom prst="rect">
            <a:avLst/>
          </a:prstGeom>
        </p:spPr>
        <p:txBody>
          <a:bodyPr lIns="0" tIns="0" rIns="0" bIns="0" rtlCol="0" anchor="t">
            <a:spAutoFit/>
          </a:bodyPr>
          <a:lstStyle/>
          <a:p>
            <a:pPr algn="l">
              <a:lnSpc>
                <a:spcPts val="5241"/>
              </a:lnSpc>
            </a:pPr>
            <a:r>
              <a:rPr lang="en-US" sz="3743" b="1">
                <a:solidFill>
                  <a:srgbClr val="474444"/>
                </a:solidFill>
                <a:latin typeface="Noah Bold"/>
                <a:ea typeface="Noah Bold"/>
                <a:cs typeface="Noah Bold"/>
                <a:sym typeface="Noah Bold"/>
              </a:rPr>
              <a:t>Methods Used:</a:t>
            </a:r>
          </a:p>
          <a:p>
            <a:pPr marL="808317" lvl="1" indent="-404158" algn="l">
              <a:lnSpc>
                <a:spcPts val="5241"/>
              </a:lnSpc>
              <a:buFont typeface="Arial"/>
              <a:buChar char="•"/>
            </a:pPr>
            <a:r>
              <a:rPr lang="en-US" sz="3743">
                <a:solidFill>
                  <a:srgbClr val="474444"/>
                </a:solidFill>
                <a:latin typeface="Noah"/>
                <a:ea typeface="Noah"/>
                <a:cs typeface="Noah"/>
                <a:sym typeface="Noah"/>
              </a:rPr>
              <a:t>Descriptive: Chi-square and z-tests</a:t>
            </a:r>
          </a:p>
          <a:p>
            <a:pPr marL="808317" lvl="1" indent="-404158" algn="l">
              <a:lnSpc>
                <a:spcPts val="5241"/>
              </a:lnSpc>
              <a:buFont typeface="Arial"/>
              <a:buChar char="•"/>
            </a:pPr>
            <a:r>
              <a:rPr lang="en-US" sz="3743">
                <a:solidFill>
                  <a:srgbClr val="474444"/>
                </a:solidFill>
                <a:latin typeface="Noah"/>
                <a:ea typeface="Noah"/>
                <a:cs typeface="Noah"/>
                <a:sym typeface="Noah"/>
              </a:rPr>
              <a:t>Predictive: Logistic regression, decision tree, random forest, gradient boosting</a:t>
            </a:r>
          </a:p>
        </p:txBody>
      </p:sp>
      <p:sp>
        <p:nvSpPr>
          <p:cNvPr id="16" name="TextBox 13">
            <a:extLst>
              <a:ext uri="{FF2B5EF4-FFF2-40B4-BE49-F238E27FC236}">
                <a16:creationId xmlns:a16="http://schemas.microsoft.com/office/drawing/2014/main" id="{D05DCC75-68D8-7F8D-4302-C8BC2A46BE01}"/>
              </a:ext>
            </a:extLst>
          </p:cNvPr>
          <p:cNvSpPr txBox="1"/>
          <p:nvPr/>
        </p:nvSpPr>
        <p:spPr>
          <a:xfrm>
            <a:off x="648356" y="9640508"/>
            <a:ext cx="2345234" cy="440817"/>
          </a:xfrm>
          <a:prstGeom prst="rect">
            <a:avLst/>
          </a:prstGeom>
        </p:spPr>
        <p:txBody>
          <a:bodyPr lIns="0" tIns="0" rIns="0" bIns="0" rtlCol="0" anchor="t">
            <a:spAutoFit/>
          </a:bodyPr>
          <a:lstStyle/>
          <a:p>
            <a:pPr algn="l">
              <a:lnSpc>
                <a:spcPts val="3528"/>
              </a:lnSpc>
            </a:pPr>
            <a:r>
              <a:rPr lang="en-US" sz="2520" dirty="0">
                <a:solidFill>
                  <a:srgbClr val="231F20"/>
                </a:solidFill>
                <a:latin typeface="Noah"/>
                <a:ea typeface="Noah"/>
                <a:cs typeface="Noah"/>
                <a:sym typeface="Noah"/>
              </a:rPr>
              <a:t>(Maguire, 2018)</a:t>
            </a:r>
          </a:p>
        </p:txBody>
      </p:sp>
    </p:spTree>
  </p:cSld>
  <p:clrMapOvr>
    <a:masterClrMapping/>
  </p:clrMapOvr>
  <mc:AlternateContent xmlns:mc="http://schemas.openxmlformats.org/markup-compatibility/2006" xmlns:p14="http://schemas.microsoft.com/office/powerpoint/2010/main">
    <mc:Choice Requires="p14">
      <p:transition spd="slow" p14:dur="2000" advTm="53861"/>
    </mc:Choice>
    <mc:Fallback xmlns="">
      <p:transition spd="slow" advTm="5386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7D7D7"/>
        </a:solidFill>
        <a:effectLst/>
      </p:bgPr>
    </p:bg>
    <p:spTree>
      <p:nvGrpSpPr>
        <p:cNvPr id="1" name=""/>
        <p:cNvGrpSpPr/>
        <p:nvPr/>
      </p:nvGrpSpPr>
      <p:grpSpPr>
        <a:xfrm>
          <a:off x="0" y="0"/>
          <a:ext cx="0" cy="0"/>
          <a:chOff x="0" y="0"/>
          <a:chExt cx="0" cy="0"/>
        </a:xfrm>
      </p:grpSpPr>
      <p:sp>
        <p:nvSpPr>
          <p:cNvPr id="2" name="TextBox 2"/>
          <p:cNvSpPr txBox="1"/>
          <p:nvPr/>
        </p:nvSpPr>
        <p:spPr>
          <a:xfrm>
            <a:off x="2891607" y="306789"/>
            <a:ext cx="12504787" cy="1649968"/>
          </a:xfrm>
          <a:prstGeom prst="rect">
            <a:avLst/>
          </a:prstGeom>
        </p:spPr>
        <p:txBody>
          <a:bodyPr lIns="0" tIns="0" rIns="0" bIns="0" rtlCol="0" anchor="t">
            <a:spAutoFit/>
          </a:bodyPr>
          <a:lstStyle/>
          <a:p>
            <a:pPr algn="ctr">
              <a:lnSpc>
                <a:spcPts val="13531"/>
              </a:lnSpc>
            </a:pPr>
            <a:r>
              <a:rPr lang="en-US" sz="9665" b="1">
                <a:solidFill>
                  <a:srgbClr val="474444"/>
                </a:solidFill>
                <a:latin typeface="Noah Bold"/>
                <a:ea typeface="Noah Bold"/>
                <a:cs typeface="Noah Bold"/>
                <a:sym typeface="Noah Bold"/>
              </a:rPr>
              <a:t>DATASET OVERVIEW</a:t>
            </a:r>
          </a:p>
        </p:txBody>
      </p:sp>
      <p:sp>
        <p:nvSpPr>
          <p:cNvPr id="3" name="Freeform 3"/>
          <p:cNvSpPr/>
          <p:nvPr/>
        </p:nvSpPr>
        <p:spPr>
          <a:xfrm>
            <a:off x="10380455" y="7628542"/>
            <a:ext cx="13757690" cy="8229600"/>
          </a:xfrm>
          <a:custGeom>
            <a:avLst/>
            <a:gdLst/>
            <a:ahLst/>
            <a:cxnLst/>
            <a:rect l="l" t="t" r="r" b="b"/>
            <a:pathLst>
              <a:path w="13757690" h="8229600">
                <a:moveTo>
                  <a:pt x="0" y="0"/>
                </a:moveTo>
                <a:lnTo>
                  <a:pt x="13757690" y="0"/>
                </a:lnTo>
                <a:lnTo>
                  <a:pt x="13757690"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flipV="1">
            <a:off x="-9906261" y="-4114800"/>
            <a:ext cx="13757690" cy="8229600"/>
          </a:xfrm>
          <a:custGeom>
            <a:avLst/>
            <a:gdLst/>
            <a:ahLst/>
            <a:cxnLst/>
            <a:rect l="l" t="t" r="r" b="b"/>
            <a:pathLst>
              <a:path w="13757690" h="8229600">
                <a:moveTo>
                  <a:pt x="0" y="8229600"/>
                </a:moveTo>
                <a:lnTo>
                  <a:pt x="13757690" y="8229600"/>
                </a:lnTo>
                <a:lnTo>
                  <a:pt x="13757690" y="0"/>
                </a:lnTo>
                <a:lnTo>
                  <a:pt x="0" y="0"/>
                </a:lnTo>
                <a:lnTo>
                  <a:pt x="0" y="8229600"/>
                </a:lnTo>
                <a:close/>
              </a:path>
            </a:pathLst>
          </a:custGeom>
          <a:blipFill>
            <a:blip r:embed="rId4"/>
            <a:stretch>
              <a:fillRect/>
            </a:stretch>
          </a:blipFill>
        </p:spPr>
        <p:txBody>
          <a:bodyPr/>
          <a:lstStyle/>
          <a:p>
            <a:endParaRPr lang="en-US"/>
          </a:p>
        </p:txBody>
      </p:sp>
      <p:sp>
        <p:nvSpPr>
          <p:cNvPr id="5" name="Freeform 5"/>
          <p:cNvSpPr/>
          <p:nvPr/>
        </p:nvSpPr>
        <p:spPr>
          <a:xfrm>
            <a:off x="17057702" y="7346599"/>
            <a:ext cx="403195" cy="1911701"/>
          </a:xfrm>
          <a:custGeom>
            <a:avLst/>
            <a:gdLst/>
            <a:ahLst/>
            <a:cxnLst/>
            <a:rect l="l" t="t" r="r" b="b"/>
            <a:pathLst>
              <a:path w="403195" h="1911701">
                <a:moveTo>
                  <a:pt x="0" y="0"/>
                </a:moveTo>
                <a:lnTo>
                  <a:pt x="403196" y="0"/>
                </a:lnTo>
                <a:lnTo>
                  <a:pt x="403196" y="1911701"/>
                </a:lnTo>
                <a:lnTo>
                  <a:pt x="0" y="19117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 name="Group 6"/>
          <p:cNvGrpSpPr/>
          <p:nvPr/>
        </p:nvGrpSpPr>
        <p:grpSpPr>
          <a:xfrm>
            <a:off x="303634" y="3842685"/>
            <a:ext cx="6060696" cy="606069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280"/>
            </a:solidFill>
          </p:spPr>
          <p:txBody>
            <a:bodyPr/>
            <a:lstStyle/>
            <a:p>
              <a:endParaRPr lang="en-US"/>
            </a:p>
          </p:txBody>
        </p:sp>
        <p:sp>
          <p:nvSpPr>
            <p:cNvPr id="8" name="TextBox 8"/>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113652" y="1956757"/>
            <a:ext cx="6060696" cy="606069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280"/>
            </a:solidFill>
          </p:spPr>
          <p:txBody>
            <a:bodyPr/>
            <a:lstStyle/>
            <a:p>
              <a:endParaRPr lang="en-US"/>
            </a:p>
          </p:txBody>
        </p:sp>
        <p:sp>
          <p:nvSpPr>
            <p:cNvPr id="11" name="TextBox 11"/>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1932113" y="3842685"/>
            <a:ext cx="6060696" cy="606069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280"/>
            </a:solidFill>
          </p:spPr>
          <p:txBody>
            <a:bodyPr/>
            <a:lstStyle/>
            <a:p>
              <a:endParaRPr lang="en-US"/>
            </a:p>
          </p:txBody>
        </p:sp>
        <p:sp>
          <p:nvSpPr>
            <p:cNvPr id="14" name="TextBox 14"/>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055364" y="6303152"/>
            <a:ext cx="4162285" cy="1075807"/>
          </a:xfrm>
          <a:prstGeom prst="rect">
            <a:avLst/>
          </a:prstGeom>
        </p:spPr>
        <p:txBody>
          <a:bodyPr wrap="square" lIns="0" tIns="0" rIns="0" bIns="0" rtlCol="0" anchor="t">
            <a:spAutoFit/>
          </a:bodyPr>
          <a:lstStyle/>
          <a:p>
            <a:pPr algn="ctr">
              <a:lnSpc>
                <a:spcPts val="8705"/>
              </a:lnSpc>
            </a:pPr>
            <a:r>
              <a:rPr lang="en-US" sz="6218" b="1" dirty="0">
                <a:solidFill>
                  <a:srgbClr val="FFFFFF"/>
                </a:solidFill>
                <a:latin typeface="Noah Heavy"/>
                <a:ea typeface="Noah Heavy"/>
                <a:cs typeface="Noah Heavy"/>
                <a:sym typeface="Noah Heavy"/>
              </a:rPr>
              <a:t>ACADEMIC</a:t>
            </a:r>
          </a:p>
        </p:txBody>
      </p:sp>
      <p:sp>
        <p:nvSpPr>
          <p:cNvPr id="16" name="TextBox 16"/>
          <p:cNvSpPr txBox="1"/>
          <p:nvPr/>
        </p:nvSpPr>
        <p:spPr>
          <a:xfrm>
            <a:off x="7153142" y="4605596"/>
            <a:ext cx="3923728" cy="1075807"/>
          </a:xfrm>
          <a:prstGeom prst="rect">
            <a:avLst/>
          </a:prstGeom>
        </p:spPr>
        <p:txBody>
          <a:bodyPr wrap="square" lIns="0" tIns="0" rIns="0" bIns="0" rtlCol="0" anchor="t">
            <a:spAutoFit/>
          </a:bodyPr>
          <a:lstStyle/>
          <a:p>
            <a:pPr algn="ctr">
              <a:lnSpc>
                <a:spcPts val="8705"/>
              </a:lnSpc>
            </a:pPr>
            <a:r>
              <a:rPr lang="en-US" sz="6218" b="1" dirty="0">
                <a:solidFill>
                  <a:srgbClr val="FFFFFF"/>
                </a:solidFill>
                <a:latin typeface="Noah Heavy"/>
                <a:ea typeface="Noah Heavy"/>
                <a:cs typeface="Noah Heavy"/>
                <a:sym typeface="Noah Heavy"/>
              </a:rPr>
              <a:t>ATHLETIC</a:t>
            </a:r>
          </a:p>
        </p:txBody>
      </p:sp>
      <p:sp>
        <p:nvSpPr>
          <p:cNvPr id="17" name="TextBox 17"/>
          <p:cNvSpPr txBox="1"/>
          <p:nvPr/>
        </p:nvSpPr>
        <p:spPr>
          <a:xfrm>
            <a:off x="12133285" y="6134530"/>
            <a:ext cx="5768578" cy="1057887"/>
          </a:xfrm>
          <a:prstGeom prst="rect">
            <a:avLst/>
          </a:prstGeom>
        </p:spPr>
        <p:txBody>
          <a:bodyPr lIns="0" tIns="0" rIns="0" bIns="0" rtlCol="0" anchor="t">
            <a:spAutoFit/>
          </a:bodyPr>
          <a:lstStyle/>
          <a:p>
            <a:pPr algn="ctr">
              <a:lnSpc>
                <a:spcPts val="8705"/>
              </a:lnSpc>
            </a:pPr>
            <a:r>
              <a:rPr lang="en-US" sz="6218" b="1" dirty="0">
                <a:solidFill>
                  <a:srgbClr val="FFFFFF"/>
                </a:solidFill>
                <a:latin typeface="Noah Heavy"/>
                <a:ea typeface="Noah Heavy"/>
                <a:cs typeface="Noah Heavy"/>
                <a:sym typeface="Noah Heavy"/>
              </a:rPr>
              <a:t>DEMOGRAPHIC</a:t>
            </a:r>
          </a:p>
        </p:txBody>
      </p:sp>
      <p:sp>
        <p:nvSpPr>
          <p:cNvPr id="18" name="TextBox 18"/>
          <p:cNvSpPr txBox="1"/>
          <p:nvPr/>
        </p:nvSpPr>
        <p:spPr>
          <a:xfrm>
            <a:off x="13528912" y="4057597"/>
            <a:ext cx="2867098" cy="1070786"/>
          </a:xfrm>
          <a:prstGeom prst="rect">
            <a:avLst/>
          </a:prstGeom>
        </p:spPr>
        <p:txBody>
          <a:bodyPr wrap="square" lIns="0" tIns="0" rIns="0" bIns="0" rtlCol="0" anchor="t">
            <a:spAutoFit/>
          </a:bodyPr>
          <a:lstStyle/>
          <a:p>
            <a:pPr algn="ctr">
              <a:lnSpc>
                <a:spcPts val="8705"/>
              </a:lnSpc>
            </a:pPr>
            <a:r>
              <a:rPr lang="en-US" sz="6218" dirty="0">
                <a:solidFill>
                  <a:srgbClr val="FFFFFF"/>
                </a:solidFill>
                <a:latin typeface="Noah Thin"/>
                <a:ea typeface="Noah Thin"/>
                <a:cs typeface="Noah Thin"/>
                <a:sym typeface="Noah Thin"/>
              </a:rPr>
              <a:t>Gender</a:t>
            </a:r>
          </a:p>
        </p:txBody>
      </p:sp>
      <p:sp>
        <p:nvSpPr>
          <p:cNvPr id="19" name="TextBox 19"/>
          <p:cNvSpPr txBox="1"/>
          <p:nvPr/>
        </p:nvSpPr>
        <p:spPr>
          <a:xfrm>
            <a:off x="13752126" y="5182816"/>
            <a:ext cx="2530897" cy="1070786"/>
          </a:xfrm>
          <a:prstGeom prst="rect">
            <a:avLst/>
          </a:prstGeom>
        </p:spPr>
        <p:txBody>
          <a:bodyPr lIns="0" tIns="0" rIns="0" bIns="0" rtlCol="0" anchor="t">
            <a:spAutoFit/>
          </a:bodyPr>
          <a:lstStyle/>
          <a:p>
            <a:pPr algn="ctr">
              <a:lnSpc>
                <a:spcPts val="8705"/>
              </a:lnSpc>
            </a:pPr>
            <a:r>
              <a:rPr lang="en-US" sz="6218" dirty="0">
                <a:solidFill>
                  <a:srgbClr val="FFFFFF"/>
                </a:solidFill>
                <a:latin typeface="Noah Thin"/>
                <a:ea typeface="Noah Thin"/>
                <a:cs typeface="Noah Thin"/>
                <a:sym typeface="Noah Thin"/>
              </a:rPr>
              <a:t>Race</a:t>
            </a:r>
          </a:p>
        </p:txBody>
      </p:sp>
      <p:sp>
        <p:nvSpPr>
          <p:cNvPr id="20" name="TextBox 20"/>
          <p:cNvSpPr txBox="1"/>
          <p:nvPr/>
        </p:nvSpPr>
        <p:spPr>
          <a:xfrm>
            <a:off x="13528912" y="8334649"/>
            <a:ext cx="2673186" cy="1070786"/>
          </a:xfrm>
          <a:prstGeom prst="rect">
            <a:avLst/>
          </a:prstGeom>
        </p:spPr>
        <p:txBody>
          <a:bodyPr wrap="square" lIns="0" tIns="0" rIns="0" bIns="0" rtlCol="0" anchor="t">
            <a:spAutoFit/>
          </a:bodyPr>
          <a:lstStyle/>
          <a:p>
            <a:pPr algn="ctr">
              <a:lnSpc>
                <a:spcPts val="8705"/>
              </a:lnSpc>
            </a:pPr>
            <a:r>
              <a:rPr lang="en-US" sz="6218" dirty="0">
                <a:solidFill>
                  <a:srgbClr val="FFFFFF"/>
                </a:solidFill>
                <a:latin typeface="Noah Thin"/>
                <a:ea typeface="Noah Thin"/>
                <a:cs typeface="Noah Thin"/>
                <a:sym typeface="Noah Thin"/>
              </a:rPr>
              <a:t>Region</a:t>
            </a:r>
          </a:p>
        </p:txBody>
      </p:sp>
      <p:sp>
        <p:nvSpPr>
          <p:cNvPr id="21" name="TextBox 21"/>
          <p:cNvSpPr txBox="1"/>
          <p:nvPr/>
        </p:nvSpPr>
        <p:spPr>
          <a:xfrm>
            <a:off x="12535623" y="7231663"/>
            <a:ext cx="4963902" cy="1070786"/>
          </a:xfrm>
          <a:prstGeom prst="rect">
            <a:avLst/>
          </a:prstGeom>
        </p:spPr>
        <p:txBody>
          <a:bodyPr wrap="square" lIns="0" tIns="0" rIns="0" bIns="0" rtlCol="0" anchor="t">
            <a:spAutoFit/>
          </a:bodyPr>
          <a:lstStyle/>
          <a:p>
            <a:pPr algn="ctr">
              <a:lnSpc>
                <a:spcPts val="8705"/>
              </a:lnSpc>
            </a:pPr>
            <a:r>
              <a:rPr lang="en-US" sz="6218" dirty="0">
                <a:solidFill>
                  <a:srgbClr val="FFFFFF"/>
                </a:solidFill>
                <a:latin typeface="Noah Thin"/>
                <a:ea typeface="Noah Thin"/>
                <a:cs typeface="Noah Thin"/>
                <a:sym typeface="Noah Thin"/>
              </a:rPr>
              <a:t>Financial Aid</a:t>
            </a:r>
          </a:p>
        </p:txBody>
      </p:sp>
      <p:sp>
        <p:nvSpPr>
          <p:cNvPr id="22" name="TextBox 22"/>
          <p:cNvSpPr txBox="1"/>
          <p:nvPr/>
        </p:nvSpPr>
        <p:spPr>
          <a:xfrm>
            <a:off x="7849558" y="6557756"/>
            <a:ext cx="2530897" cy="1070786"/>
          </a:xfrm>
          <a:prstGeom prst="rect">
            <a:avLst/>
          </a:prstGeom>
        </p:spPr>
        <p:txBody>
          <a:bodyPr lIns="0" tIns="0" rIns="0" bIns="0" rtlCol="0" anchor="t">
            <a:spAutoFit/>
          </a:bodyPr>
          <a:lstStyle/>
          <a:p>
            <a:pPr algn="ctr">
              <a:lnSpc>
                <a:spcPts val="8705"/>
              </a:lnSpc>
            </a:pPr>
            <a:r>
              <a:rPr lang="en-US" sz="6218">
                <a:solidFill>
                  <a:srgbClr val="FFFFFF"/>
                </a:solidFill>
                <a:latin typeface="Noah Thin"/>
                <a:ea typeface="Noah Thin"/>
                <a:cs typeface="Noah Thin"/>
                <a:sym typeface="Noah Thin"/>
              </a:rPr>
              <a:t>Sports</a:t>
            </a:r>
          </a:p>
        </p:txBody>
      </p:sp>
      <p:sp>
        <p:nvSpPr>
          <p:cNvPr id="23" name="TextBox 23"/>
          <p:cNvSpPr txBox="1"/>
          <p:nvPr/>
        </p:nvSpPr>
        <p:spPr>
          <a:xfrm>
            <a:off x="6350846" y="5523670"/>
            <a:ext cx="5531569" cy="1070786"/>
          </a:xfrm>
          <a:prstGeom prst="rect">
            <a:avLst/>
          </a:prstGeom>
        </p:spPr>
        <p:txBody>
          <a:bodyPr wrap="square" lIns="0" tIns="0" rIns="0" bIns="0" rtlCol="0" anchor="t">
            <a:spAutoFit/>
          </a:bodyPr>
          <a:lstStyle/>
          <a:p>
            <a:pPr algn="ctr">
              <a:lnSpc>
                <a:spcPts val="8705"/>
              </a:lnSpc>
            </a:pPr>
            <a:r>
              <a:rPr lang="en-US" sz="6218" dirty="0">
                <a:solidFill>
                  <a:srgbClr val="FFFFFF"/>
                </a:solidFill>
                <a:latin typeface="Noah Thin"/>
                <a:ea typeface="Noah Thin"/>
                <a:cs typeface="Noah Thin"/>
                <a:sym typeface="Noah Thin"/>
              </a:rPr>
              <a:t>Years as Athlete</a:t>
            </a:r>
          </a:p>
        </p:txBody>
      </p:sp>
      <p:sp>
        <p:nvSpPr>
          <p:cNvPr id="24" name="TextBox 24"/>
          <p:cNvSpPr txBox="1"/>
          <p:nvPr/>
        </p:nvSpPr>
        <p:spPr>
          <a:xfrm>
            <a:off x="7319669" y="2409425"/>
            <a:ext cx="3590673" cy="1335054"/>
          </a:xfrm>
          <a:prstGeom prst="rect">
            <a:avLst/>
          </a:prstGeom>
        </p:spPr>
        <p:txBody>
          <a:bodyPr lIns="0" tIns="0" rIns="0" bIns="0" rtlCol="0" anchor="t">
            <a:spAutoFit/>
          </a:bodyPr>
          <a:lstStyle/>
          <a:p>
            <a:pPr algn="ctr">
              <a:lnSpc>
                <a:spcPts val="4974"/>
              </a:lnSpc>
            </a:pPr>
            <a:r>
              <a:rPr lang="en-US" sz="6218" dirty="0">
                <a:solidFill>
                  <a:srgbClr val="FFFFFF"/>
                </a:solidFill>
                <a:latin typeface="Noah Thin"/>
                <a:ea typeface="Noah Thin"/>
                <a:cs typeface="Noah Thin"/>
                <a:sym typeface="Noah Thin"/>
              </a:rPr>
              <a:t>Sports &amp; </a:t>
            </a:r>
          </a:p>
          <a:p>
            <a:pPr algn="ctr">
              <a:lnSpc>
                <a:spcPts val="4974"/>
              </a:lnSpc>
            </a:pPr>
            <a:r>
              <a:rPr lang="en-US" sz="6218" dirty="0">
                <a:solidFill>
                  <a:srgbClr val="FFFFFF"/>
                </a:solidFill>
                <a:latin typeface="Noah Thin"/>
                <a:ea typeface="Noah Thin"/>
                <a:cs typeface="Noah Thin"/>
                <a:sym typeface="Noah Thin"/>
              </a:rPr>
              <a:t>Fine Arts</a:t>
            </a:r>
          </a:p>
        </p:txBody>
      </p:sp>
      <p:sp>
        <p:nvSpPr>
          <p:cNvPr id="25" name="TextBox 25"/>
          <p:cNvSpPr txBox="1"/>
          <p:nvPr/>
        </p:nvSpPr>
        <p:spPr>
          <a:xfrm>
            <a:off x="6738074" y="4080810"/>
            <a:ext cx="4820294" cy="706404"/>
          </a:xfrm>
          <a:prstGeom prst="rect">
            <a:avLst/>
          </a:prstGeom>
        </p:spPr>
        <p:txBody>
          <a:bodyPr lIns="0" tIns="0" rIns="0" bIns="0" rtlCol="0" anchor="t">
            <a:spAutoFit/>
          </a:bodyPr>
          <a:lstStyle/>
          <a:p>
            <a:pPr algn="ctr">
              <a:lnSpc>
                <a:spcPts val="4974"/>
              </a:lnSpc>
            </a:pPr>
            <a:r>
              <a:rPr lang="en-US" sz="6218">
                <a:solidFill>
                  <a:srgbClr val="FFFFFF"/>
                </a:solidFill>
                <a:latin typeface="Noah Thin"/>
                <a:ea typeface="Noah Thin"/>
                <a:cs typeface="Noah Thin"/>
                <a:sym typeface="Noah Thin"/>
              </a:rPr>
              <a:t>Sports Count</a:t>
            </a:r>
          </a:p>
        </p:txBody>
      </p:sp>
      <p:sp>
        <p:nvSpPr>
          <p:cNvPr id="26" name="TextBox 26"/>
          <p:cNvSpPr txBox="1"/>
          <p:nvPr/>
        </p:nvSpPr>
        <p:spPr>
          <a:xfrm>
            <a:off x="2295628" y="4553074"/>
            <a:ext cx="2076707" cy="706404"/>
          </a:xfrm>
          <a:prstGeom prst="rect">
            <a:avLst/>
          </a:prstGeom>
        </p:spPr>
        <p:txBody>
          <a:bodyPr lIns="0" tIns="0" rIns="0" bIns="0" rtlCol="0" anchor="t">
            <a:spAutoFit/>
          </a:bodyPr>
          <a:lstStyle/>
          <a:p>
            <a:pPr algn="ctr">
              <a:lnSpc>
                <a:spcPts val="4974"/>
              </a:lnSpc>
            </a:pPr>
            <a:r>
              <a:rPr lang="en-US" sz="6218">
                <a:solidFill>
                  <a:srgbClr val="FFFFFF"/>
                </a:solidFill>
                <a:latin typeface="Noah Thin"/>
                <a:ea typeface="Noah Thin"/>
                <a:cs typeface="Noah Thin"/>
                <a:sym typeface="Noah Thin"/>
              </a:rPr>
              <a:t>GPA</a:t>
            </a:r>
          </a:p>
        </p:txBody>
      </p:sp>
      <p:sp>
        <p:nvSpPr>
          <p:cNvPr id="27" name="TextBox 27"/>
          <p:cNvSpPr txBox="1"/>
          <p:nvPr/>
        </p:nvSpPr>
        <p:spPr>
          <a:xfrm>
            <a:off x="303634" y="5598600"/>
            <a:ext cx="5916580" cy="706404"/>
          </a:xfrm>
          <a:prstGeom prst="rect">
            <a:avLst/>
          </a:prstGeom>
        </p:spPr>
        <p:txBody>
          <a:bodyPr lIns="0" tIns="0" rIns="0" bIns="0" rtlCol="0" anchor="t">
            <a:spAutoFit/>
          </a:bodyPr>
          <a:lstStyle/>
          <a:p>
            <a:pPr algn="ctr">
              <a:lnSpc>
                <a:spcPts val="4974"/>
              </a:lnSpc>
            </a:pPr>
            <a:r>
              <a:rPr lang="en-US" sz="6218">
                <a:solidFill>
                  <a:srgbClr val="FFFFFF"/>
                </a:solidFill>
                <a:latin typeface="Noah Thin"/>
                <a:ea typeface="Noah Thin"/>
                <a:cs typeface="Noah Thin"/>
                <a:sym typeface="Noah Thin"/>
              </a:rPr>
              <a:t>Graduate Status</a:t>
            </a:r>
          </a:p>
        </p:txBody>
      </p:sp>
      <p:sp>
        <p:nvSpPr>
          <p:cNvPr id="28" name="TextBox 28"/>
          <p:cNvSpPr txBox="1"/>
          <p:nvPr/>
        </p:nvSpPr>
        <p:spPr>
          <a:xfrm>
            <a:off x="1293854" y="7682963"/>
            <a:ext cx="4140759" cy="706404"/>
          </a:xfrm>
          <a:prstGeom prst="rect">
            <a:avLst/>
          </a:prstGeom>
        </p:spPr>
        <p:txBody>
          <a:bodyPr lIns="0" tIns="0" rIns="0" bIns="0" rtlCol="0" anchor="t">
            <a:spAutoFit/>
          </a:bodyPr>
          <a:lstStyle/>
          <a:p>
            <a:pPr algn="ctr">
              <a:lnSpc>
                <a:spcPts val="4974"/>
              </a:lnSpc>
            </a:pPr>
            <a:r>
              <a:rPr lang="en-US" sz="6218">
                <a:solidFill>
                  <a:srgbClr val="FFFFFF"/>
                </a:solidFill>
                <a:latin typeface="Noah Thin"/>
                <a:ea typeface="Noah Thin"/>
                <a:cs typeface="Noah Thin"/>
                <a:sym typeface="Noah Thin"/>
              </a:rPr>
              <a:t>Absence %</a:t>
            </a:r>
          </a:p>
        </p:txBody>
      </p:sp>
      <p:sp>
        <p:nvSpPr>
          <p:cNvPr id="29" name="TextBox 29"/>
          <p:cNvSpPr txBox="1"/>
          <p:nvPr/>
        </p:nvSpPr>
        <p:spPr>
          <a:xfrm>
            <a:off x="1293854" y="8732267"/>
            <a:ext cx="4140759" cy="706404"/>
          </a:xfrm>
          <a:prstGeom prst="rect">
            <a:avLst/>
          </a:prstGeom>
        </p:spPr>
        <p:txBody>
          <a:bodyPr lIns="0" tIns="0" rIns="0" bIns="0" rtlCol="0" anchor="t">
            <a:spAutoFit/>
          </a:bodyPr>
          <a:lstStyle/>
          <a:p>
            <a:pPr algn="ctr">
              <a:lnSpc>
                <a:spcPts val="4974"/>
              </a:lnSpc>
            </a:pPr>
            <a:r>
              <a:rPr lang="en-US" sz="6218">
                <a:solidFill>
                  <a:srgbClr val="FFFFFF"/>
                </a:solidFill>
                <a:latin typeface="Noah Thin"/>
                <a:ea typeface="Noah Thin"/>
                <a:cs typeface="Noah Thin"/>
                <a:sym typeface="Noah Thin"/>
              </a:rPr>
              <a:t>Tardiness</a:t>
            </a:r>
          </a:p>
        </p:txBody>
      </p:sp>
    </p:spTree>
  </p:cSld>
  <p:clrMapOvr>
    <a:masterClrMapping/>
  </p:clrMapOvr>
  <mc:AlternateContent xmlns:mc="http://schemas.openxmlformats.org/markup-compatibility/2006" xmlns:p14="http://schemas.microsoft.com/office/powerpoint/2010/main">
    <mc:Choice Requires="p14">
      <p:transition spd="slow" p14:dur="2000" advTm="63795"/>
    </mc:Choice>
    <mc:Fallback xmlns="">
      <p:transition spd="slow" advTm="6379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7D7D7"/>
        </a:solidFill>
        <a:effectLst/>
      </p:bgPr>
    </p:bg>
    <p:spTree>
      <p:nvGrpSpPr>
        <p:cNvPr id="1" name=""/>
        <p:cNvGrpSpPr/>
        <p:nvPr/>
      </p:nvGrpSpPr>
      <p:grpSpPr>
        <a:xfrm>
          <a:off x="0" y="0"/>
          <a:ext cx="0" cy="0"/>
          <a:chOff x="0" y="0"/>
          <a:chExt cx="0" cy="0"/>
        </a:xfrm>
      </p:grpSpPr>
      <p:sp>
        <p:nvSpPr>
          <p:cNvPr id="2" name="Freeform 2"/>
          <p:cNvSpPr/>
          <p:nvPr/>
        </p:nvSpPr>
        <p:spPr>
          <a:xfrm>
            <a:off x="10380455" y="7628542"/>
            <a:ext cx="13757690" cy="8229600"/>
          </a:xfrm>
          <a:custGeom>
            <a:avLst/>
            <a:gdLst/>
            <a:ahLst/>
            <a:cxnLst/>
            <a:rect l="l" t="t" r="r" b="b"/>
            <a:pathLst>
              <a:path w="13757690" h="8229600">
                <a:moveTo>
                  <a:pt x="0" y="0"/>
                </a:moveTo>
                <a:lnTo>
                  <a:pt x="13757690" y="0"/>
                </a:lnTo>
                <a:lnTo>
                  <a:pt x="13757690" y="8229600"/>
                </a:lnTo>
                <a:lnTo>
                  <a:pt x="0" y="8229600"/>
                </a:lnTo>
                <a:lnTo>
                  <a:pt x="0" y="0"/>
                </a:lnTo>
                <a:close/>
              </a:path>
            </a:pathLst>
          </a:custGeom>
          <a:blipFill>
            <a:blip r:embed="rId3"/>
            <a:stretch>
              <a:fillRect/>
            </a:stretch>
          </a:blipFill>
        </p:spPr>
        <p:txBody>
          <a:bodyPr/>
          <a:lstStyle/>
          <a:p>
            <a:endParaRPr lang="en-US"/>
          </a:p>
        </p:txBody>
      </p:sp>
      <p:sp>
        <p:nvSpPr>
          <p:cNvPr id="3" name="Freeform 3"/>
          <p:cNvSpPr/>
          <p:nvPr/>
        </p:nvSpPr>
        <p:spPr>
          <a:xfrm flipV="1">
            <a:off x="-9906261" y="-4114800"/>
            <a:ext cx="13757690" cy="8229600"/>
          </a:xfrm>
          <a:custGeom>
            <a:avLst/>
            <a:gdLst/>
            <a:ahLst/>
            <a:cxnLst/>
            <a:rect l="l" t="t" r="r" b="b"/>
            <a:pathLst>
              <a:path w="13757690" h="8229600">
                <a:moveTo>
                  <a:pt x="0" y="8229600"/>
                </a:moveTo>
                <a:lnTo>
                  <a:pt x="13757690" y="8229600"/>
                </a:lnTo>
                <a:lnTo>
                  <a:pt x="13757690" y="0"/>
                </a:lnTo>
                <a:lnTo>
                  <a:pt x="0" y="0"/>
                </a:lnTo>
                <a:lnTo>
                  <a:pt x="0" y="8229600"/>
                </a:lnTo>
                <a:close/>
              </a:path>
            </a:pathLst>
          </a:custGeom>
          <a:blipFill>
            <a:blip r:embed="rId4"/>
            <a:stretch>
              <a:fillRect/>
            </a:stretch>
          </a:blipFill>
        </p:spPr>
        <p:txBody>
          <a:bodyPr/>
          <a:lstStyle/>
          <a:p>
            <a:endParaRPr lang="en-US"/>
          </a:p>
        </p:txBody>
      </p:sp>
      <p:sp>
        <p:nvSpPr>
          <p:cNvPr id="4" name="Freeform 4"/>
          <p:cNvSpPr/>
          <p:nvPr/>
        </p:nvSpPr>
        <p:spPr>
          <a:xfrm>
            <a:off x="13335949" y="600698"/>
            <a:ext cx="3923351" cy="856004"/>
          </a:xfrm>
          <a:custGeom>
            <a:avLst/>
            <a:gdLst/>
            <a:ahLst/>
            <a:cxnLst/>
            <a:rect l="l" t="t" r="r" b="b"/>
            <a:pathLst>
              <a:path w="3923351" h="856004">
                <a:moveTo>
                  <a:pt x="0" y="0"/>
                </a:moveTo>
                <a:lnTo>
                  <a:pt x="3923351" y="0"/>
                </a:lnTo>
                <a:lnTo>
                  <a:pt x="3923351" y="856004"/>
                </a:lnTo>
                <a:lnTo>
                  <a:pt x="0" y="8560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7057702" y="7346599"/>
            <a:ext cx="403195" cy="1911701"/>
          </a:xfrm>
          <a:custGeom>
            <a:avLst/>
            <a:gdLst/>
            <a:ahLst/>
            <a:cxnLst/>
            <a:rect l="l" t="t" r="r" b="b"/>
            <a:pathLst>
              <a:path w="403195" h="1911701">
                <a:moveTo>
                  <a:pt x="0" y="0"/>
                </a:moveTo>
                <a:lnTo>
                  <a:pt x="403196" y="0"/>
                </a:lnTo>
                <a:lnTo>
                  <a:pt x="403196" y="1911701"/>
                </a:lnTo>
                <a:lnTo>
                  <a:pt x="0" y="19117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827102" y="1028700"/>
            <a:ext cx="403195" cy="1911701"/>
          </a:xfrm>
          <a:custGeom>
            <a:avLst/>
            <a:gdLst/>
            <a:ahLst/>
            <a:cxnLst/>
            <a:rect l="l" t="t" r="r" b="b"/>
            <a:pathLst>
              <a:path w="403195" h="1911701">
                <a:moveTo>
                  <a:pt x="0" y="0"/>
                </a:moveTo>
                <a:lnTo>
                  <a:pt x="403196" y="0"/>
                </a:lnTo>
                <a:lnTo>
                  <a:pt x="403196" y="1911701"/>
                </a:lnTo>
                <a:lnTo>
                  <a:pt x="0" y="19117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2986279" y="2940401"/>
            <a:ext cx="12378308" cy="1843578"/>
          </a:xfrm>
          <a:custGeom>
            <a:avLst/>
            <a:gdLst/>
            <a:ahLst/>
            <a:cxnLst/>
            <a:rect l="l" t="t" r="r" b="b"/>
            <a:pathLst>
              <a:path w="12378308" h="1843578">
                <a:moveTo>
                  <a:pt x="0" y="0"/>
                </a:moveTo>
                <a:lnTo>
                  <a:pt x="12378307" y="0"/>
                </a:lnTo>
                <a:lnTo>
                  <a:pt x="12378307" y="1843577"/>
                </a:lnTo>
                <a:lnTo>
                  <a:pt x="0" y="1843577"/>
                </a:lnTo>
                <a:lnTo>
                  <a:pt x="0" y="0"/>
                </a:lnTo>
                <a:close/>
              </a:path>
            </a:pathLst>
          </a:custGeom>
          <a:blipFill>
            <a:blip r:embed="rId9"/>
            <a:stretch>
              <a:fillRect/>
            </a:stretch>
          </a:blipFill>
        </p:spPr>
        <p:txBody>
          <a:bodyPr/>
          <a:lstStyle/>
          <a:p>
            <a:endParaRPr lang="en-US"/>
          </a:p>
        </p:txBody>
      </p:sp>
      <p:sp>
        <p:nvSpPr>
          <p:cNvPr id="8" name="Freeform 8"/>
          <p:cNvSpPr/>
          <p:nvPr/>
        </p:nvSpPr>
        <p:spPr>
          <a:xfrm>
            <a:off x="1051019" y="5637071"/>
            <a:ext cx="16185962" cy="2711149"/>
          </a:xfrm>
          <a:custGeom>
            <a:avLst/>
            <a:gdLst/>
            <a:ahLst/>
            <a:cxnLst/>
            <a:rect l="l" t="t" r="r" b="b"/>
            <a:pathLst>
              <a:path w="16185962" h="2711149">
                <a:moveTo>
                  <a:pt x="0" y="0"/>
                </a:moveTo>
                <a:lnTo>
                  <a:pt x="16185962" y="0"/>
                </a:lnTo>
                <a:lnTo>
                  <a:pt x="16185962" y="2711149"/>
                </a:lnTo>
                <a:lnTo>
                  <a:pt x="0" y="2711149"/>
                </a:lnTo>
                <a:lnTo>
                  <a:pt x="0" y="0"/>
                </a:lnTo>
                <a:close/>
              </a:path>
            </a:pathLst>
          </a:custGeom>
          <a:blipFill>
            <a:blip r:embed="rId10"/>
            <a:stretch>
              <a:fillRect/>
            </a:stretch>
          </a:blipFill>
        </p:spPr>
        <p:txBody>
          <a:bodyPr/>
          <a:lstStyle/>
          <a:p>
            <a:endParaRPr lang="en-US"/>
          </a:p>
        </p:txBody>
      </p:sp>
      <p:grpSp>
        <p:nvGrpSpPr>
          <p:cNvPr id="9" name="Group 9"/>
          <p:cNvGrpSpPr/>
          <p:nvPr/>
        </p:nvGrpSpPr>
        <p:grpSpPr>
          <a:xfrm>
            <a:off x="177874" y="9247613"/>
            <a:ext cx="17832970" cy="739078"/>
            <a:chOff x="0" y="0"/>
            <a:chExt cx="4696749" cy="194654"/>
          </a:xfrm>
        </p:grpSpPr>
        <p:sp>
          <p:nvSpPr>
            <p:cNvPr id="10" name="Freeform 10"/>
            <p:cNvSpPr/>
            <p:nvPr/>
          </p:nvSpPr>
          <p:spPr>
            <a:xfrm>
              <a:off x="0" y="0"/>
              <a:ext cx="4696749" cy="194654"/>
            </a:xfrm>
            <a:custGeom>
              <a:avLst/>
              <a:gdLst/>
              <a:ahLst/>
              <a:cxnLst/>
              <a:rect l="l" t="t" r="r" b="b"/>
              <a:pathLst>
                <a:path w="4696749" h="194654">
                  <a:moveTo>
                    <a:pt x="22141" y="0"/>
                  </a:moveTo>
                  <a:lnTo>
                    <a:pt x="4674608" y="0"/>
                  </a:lnTo>
                  <a:cubicBezTo>
                    <a:pt x="4686836" y="0"/>
                    <a:pt x="4696749" y="9913"/>
                    <a:pt x="4696749" y="22141"/>
                  </a:cubicBezTo>
                  <a:lnTo>
                    <a:pt x="4696749" y="172513"/>
                  </a:lnTo>
                  <a:cubicBezTo>
                    <a:pt x="4696749" y="184741"/>
                    <a:pt x="4686836" y="194654"/>
                    <a:pt x="4674608" y="194654"/>
                  </a:cubicBezTo>
                  <a:lnTo>
                    <a:pt x="22141" y="194654"/>
                  </a:lnTo>
                  <a:cubicBezTo>
                    <a:pt x="9913" y="194654"/>
                    <a:pt x="0" y="184741"/>
                    <a:pt x="0" y="172513"/>
                  </a:cubicBezTo>
                  <a:lnTo>
                    <a:pt x="0" y="22141"/>
                  </a:lnTo>
                  <a:cubicBezTo>
                    <a:pt x="0" y="9913"/>
                    <a:pt x="9913" y="0"/>
                    <a:pt x="22141" y="0"/>
                  </a:cubicBezTo>
                  <a:close/>
                </a:path>
              </a:pathLst>
            </a:custGeom>
            <a:solidFill>
              <a:srgbClr val="7C7C7C">
                <a:alpha val="32941"/>
              </a:srgbClr>
            </a:solidFill>
          </p:spPr>
          <p:txBody>
            <a:bodyPr/>
            <a:lstStyle/>
            <a:p>
              <a:endParaRPr lang="en-US"/>
            </a:p>
          </p:txBody>
        </p:sp>
        <p:sp>
          <p:nvSpPr>
            <p:cNvPr id="11" name="TextBox 11"/>
            <p:cNvSpPr txBox="1"/>
            <p:nvPr/>
          </p:nvSpPr>
          <p:spPr>
            <a:xfrm>
              <a:off x="0" y="-76200"/>
              <a:ext cx="4696749" cy="270854"/>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82451" y="669029"/>
            <a:ext cx="16123097" cy="2308610"/>
          </a:xfrm>
          <a:prstGeom prst="rect">
            <a:avLst/>
          </a:prstGeom>
        </p:spPr>
        <p:txBody>
          <a:bodyPr lIns="0" tIns="0" rIns="0" bIns="0" rtlCol="0" anchor="t">
            <a:spAutoFit/>
          </a:bodyPr>
          <a:lstStyle/>
          <a:p>
            <a:pPr algn="ctr">
              <a:lnSpc>
                <a:spcPts val="8795"/>
              </a:lnSpc>
            </a:pPr>
            <a:r>
              <a:rPr lang="en-US" sz="9665" b="1">
                <a:solidFill>
                  <a:srgbClr val="474444"/>
                </a:solidFill>
                <a:latin typeface="Noah Bold"/>
                <a:ea typeface="Noah Bold"/>
                <a:cs typeface="Noah Bold"/>
                <a:sym typeface="Noah Bold"/>
              </a:rPr>
              <a:t>RQ1 RESULTS: ADVANCEMENT RATES</a:t>
            </a:r>
          </a:p>
        </p:txBody>
      </p:sp>
      <p:sp>
        <p:nvSpPr>
          <p:cNvPr id="13" name="TextBox 13"/>
          <p:cNvSpPr txBox="1"/>
          <p:nvPr/>
        </p:nvSpPr>
        <p:spPr>
          <a:xfrm>
            <a:off x="2370698" y="4726828"/>
            <a:ext cx="14012302" cy="569964"/>
          </a:xfrm>
          <a:prstGeom prst="rect">
            <a:avLst/>
          </a:prstGeom>
        </p:spPr>
        <p:txBody>
          <a:bodyPr wrap="square" lIns="0" tIns="0" rIns="0" bIns="0" rtlCol="0" anchor="t">
            <a:spAutoFit/>
          </a:bodyPr>
          <a:lstStyle/>
          <a:p>
            <a:pPr algn="l">
              <a:lnSpc>
                <a:spcPts val="4645"/>
              </a:lnSpc>
            </a:pPr>
            <a:r>
              <a:rPr lang="en-US" sz="3318" dirty="0">
                <a:solidFill>
                  <a:srgbClr val="231F20"/>
                </a:solidFill>
                <a:latin typeface="Noah"/>
                <a:ea typeface="Noah"/>
                <a:cs typeface="Noah"/>
                <a:sym typeface="Noah"/>
              </a:rPr>
              <a:t>Figure 2: Chi-Square Results for Advancement Rates Comparison (All Sports)</a:t>
            </a:r>
          </a:p>
        </p:txBody>
      </p:sp>
      <p:sp>
        <p:nvSpPr>
          <p:cNvPr id="14" name="TextBox 14"/>
          <p:cNvSpPr txBox="1"/>
          <p:nvPr/>
        </p:nvSpPr>
        <p:spPr>
          <a:xfrm>
            <a:off x="1598576" y="8316882"/>
            <a:ext cx="15153714" cy="553894"/>
          </a:xfrm>
          <a:prstGeom prst="rect">
            <a:avLst/>
          </a:prstGeom>
        </p:spPr>
        <p:txBody>
          <a:bodyPr lIns="0" tIns="0" rIns="0" bIns="0" rtlCol="0" anchor="t">
            <a:spAutoFit/>
          </a:bodyPr>
          <a:lstStyle/>
          <a:p>
            <a:pPr algn="l">
              <a:lnSpc>
                <a:spcPts val="4645"/>
              </a:lnSpc>
            </a:pPr>
            <a:r>
              <a:rPr lang="en-US" sz="3318">
                <a:solidFill>
                  <a:srgbClr val="231F20"/>
                </a:solidFill>
                <a:latin typeface="Noah"/>
                <a:ea typeface="Noah"/>
                <a:cs typeface="Noah"/>
                <a:sym typeface="Noah"/>
              </a:rPr>
              <a:t>Figure 3: Chi-Square Results for Advancement Rates Comparison (Significant Sports)</a:t>
            </a:r>
          </a:p>
        </p:txBody>
      </p:sp>
      <p:sp>
        <p:nvSpPr>
          <p:cNvPr id="15" name="TextBox 15"/>
          <p:cNvSpPr txBox="1"/>
          <p:nvPr/>
        </p:nvSpPr>
        <p:spPr>
          <a:xfrm>
            <a:off x="484469" y="9163050"/>
            <a:ext cx="18288000" cy="812955"/>
          </a:xfrm>
          <a:prstGeom prst="rect">
            <a:avLst/>
          </a:prstGeom>
        </p:spPr>
        <p:txBody>
          <a:bodyPr lIns="0" tIns="0" rIns="0" bIns="0" rtlCol="0" anchor="t">
            <a:spAutoFit/>
          </a:bodyPr>
          <a:lstStyle/>
          <a:p>
            <a:pPr algn="l">
              <a:lnSpc>
                <a:spcPts val="6641"/>
              </a:lnSpc>
            </a:pPr>
            <a:r>
              <a:rPr lang="en-US" sz="4743" b="1">
                <a:solidFill>
                  <a:srgbClr val="474444"/>
                </a:solidFill>
                <a:latin typeface="Noah Bold"/>
                <a:ea typeface="Noah Bold"/>
                <a:cs typeface="Noah Bold"/>
                <a:sym typeface="Noah Bold"/>
              </a:rPr>
              <a:t>Conclusion: </a:t>
            </a:r>
            <a:r>
              <a:rPr lang="en-US" sz="4743">
                <a:solidFill>
                  <a:srgbClr val="474444"/>
                </a:solidFill>
                <a:latin typeface="Noah"/>
                <a:ea typeface="Noah"/>
                <a:cs typeface="Noah"/>
                <a:sym typeface="Noah"/>
              </a:rPr>
              <a:t>Minnehaha athletes advance at significantly higher rates.</a:t>
            </a:r>
          </a:p>
        </p:txBody>
      </p:sp>
    </p:spTree>
  </p:cSld>
  <p:clrMapOvr>
    <a:masterClrMapping/>
  </p:clrMapOvr>
  <mc:AlternateContent xmlns:mc="http://schemas.openxmlformats.org/markup-compatibility/2006" xmlns:p14="http://schemas.microsoft.com/office/powerpoint/2010/main">
    <mc:Choice Requires="p14">
      <p:transition spd="slow" p14:dur="2000" advTm="113788"/>
    </mc:Choice>
    <mc:Fallback xmlns="">
      <p:transition spd="slow" advTm="11378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7D7D7"/>
        </a:solidFill>
        <a:effectLst/>
      </p:bgPr>
    </p:bg>
    <p:spTree>
      <p:nvGrpSpPr>
        <p:cNvPr id="1" name=""/>
        <p:cNvGrpSpPr/>
        <p:nvPr/>
      </p:nvGrpSpPr>
      <p:grpSpPr>
        <a:xfrm>
          <a:off x="0" y="0"/>
          <a:ext cx="0" cy="0"/>
          <a:chOff x="0" y="0"/>
          <a:chExt cx="0" cy="0"/>
        </a:xfrm>
      </p:grpSpPr>
      <p:sp>
        <p:nvSpPr>
          <p:cNvPr id="2" name="Freeform 2"/>
          <p:cNvSpPr/>
          <p:nvPr/>
        </p:nvSpPr>
        <p:spPr>
          <a:xfrm>
            <a:off x="10380455" y="7628542"/>
            <a:ext cx="13757690" cy="8229600"/>
          </a:xfrm>
          <a:custGeom>
            <a:avLst/>
            <a:gdLst/>
            <a:ahLst/>
            <a:cxnLst/>
            <a:rect l="l" t="t" r="r" b="b"/>
            <a:pathLst>
              <a:path w="13757690" h="8229600">
                <a:moveTo>
                  <a:pt x="0" y="0"/>
                </a:moveTo>
                <a:lnTo>
                  <a:pt x="13757690" y="0"/>
                </a:lnTo>
                <a:lnTo>
                  <a:pt x="13757690" y="8229600"/>
                </a:lnTo>
                <a:lnTo>
                  <a:pt x="0" y="8229600"/>
                </a:lnTo>
                <a:lnTo>
                  <a:pt x="0" y="0"/>
                </a:lnTo>
                <a:close/>
              </a:path>
            </a:pathLst>
          </a:custGeom>
          <a:blipFill>
            <a:blip r:embed="rId3"/>
            <a:stretch>
              <a:fillRect/>
            </a:stretch>
          </a:blipFill>
        </p:spPr>
        <p:txBody>
          <a:bodyPr/>
          <a:lstStyle/>
          <a:p>
            <a:endParaRPr lang="en-US"/>
          </a:p>
        </p:txBody>
      </p:sp>
      <p:sp>
        <p:nvSpPr>
          <p:cNvPr id="3" name="Freeform 3"/>
          <p:cNvSpPr/>
          <p:nvPr/>
        </p:nvSpPr>
        <p:spPr>
          <a:xfrm flipV="1">
            <a:off x="-9906261" y="-4114800"/>
            <a:ext cx="13757690" cy="8229600"/>
          </a:xfrm>
          <a:custGeom>
            <a:avLst/>
            <a:gdLst/>
            <a:ahLst/>
            <a:cxnLst/>
            <a:rect l="l" t="t" r="r" b="b"/>
            <a:pathLst>
              <a:path w="13757690" h="8229600">
                <a:moveTo>
                  <a:pt x="0" y="8229600"/>
                </a:moveTo>
                <a:lnTo>
                  <a:pt x="13757690" y="8229600"/>
                </a:lnTo>
                <a:lnTo>
                  <a:pt x="13757690" y="0"/>
                </a:lnTo>
                <a:lnTo>
                  <a:pt x="0" y="0"/>
                </a:lnTo>
                <a:lnTo>
                  <a:pt x="0" y="8229600"/>
                </a:lnTo>
                <a:close/>
              </a:path>
            </a:pathLst>
          </a:custGeom>
          <a:blipFill>
            <a:blip r:embed="rId4"/>
            <a:stretch>
              <a:fillRect/>
            </a:stretch>
          </a:blipFill>
        </p:spPr>
        <p:txBody>
          <a:bodyPr/>
          <a:lstStyle/>
          <a:p>
            <a:endParaRPr lang="en-US"/>
          </a:p>
        </p:txBody>
      </p:sp>
      <p:sp>
        <p:nvSpPr>
          <p:cNvPr id="4" name="Freeform 4"/>
          <p:cNvSpPr/>
          <p:nvPr/>
        </p:nvSpPr>
        <p:spPr>
          <a:xfrm>
            <a:off x="13335949" y="600698"/>
            <a:ext cx="3923351" cy="856004"/>
          </a:xfrm>
          <a:custGeom>
            <a:avLst/>
            <a:gdLst/>
            <a:ahLst/>
            <a:cxnLst/>
            <a:rect l="l" t="t" r="r" b="b"/>
            <a:pathLst>
              <a:path w="3923351" h="856004">
                <a:moveTo>
                  <a:pt x="0" y="0"/>
                </a:moveTo>
                <a:lnTo>
                  <a:pt x="3923351" y="0"/>
                </a:lnTo>
                <a:lnTo>
                  <a:pt x="3923351" y="856004"/>
                </a:lnTo>
                <a:lnTo>
                  <a:pt x="0" y="8560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flipH="1">
            <a:off x="1028700" y="8805142"/>
            <a:ext cx="3923351" cy="856004"/>
          </a:xfrm>
          <a:custGeom>
            <a:avLst/>
            <a:gdLst/>
            <a:ahLst/>
            <a:cxnLst/>
            <a:rect l="l" t="t" r="r" b="b"/>
            <a:pathLst>
              <a:path w="3923351" h="856004">
                <a:moveTo>
                  <a:pt x="3923351" y="0"/>
                </a:moveTo>
                <a:lnTo>
                  <a:pt x="0" y="0"/>
                </a:lnTo>
                <a:lnTo>
                  <a:pt x="0" y="856004"/>
                </a:lnTo>
                <a:lnTo>
                  <a:pt x="3923351" y="856004"/>
                </a:lnTo>
                <a:lnTo>
                  <a:pt x="392335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7057702" y="7346599"/>
            <a:ext cx="403195" cy="1911701"/>
          </a:xfrm>
          <a:custGeom>
            <a:avLst/>
            <a:gdLst/>
            <a:ahLst/>
            <a:cxnLst/>
            <a:rect l="l" t="t" r="r" b="b"/>
            <a:pathLst>
              <a:path w="403195" h="1911701">
                <a:moveTo>
                  <a:pt x="0" y="0"/>
                </a:moveTo>
                <a:lnTo>
                  <a:pt x="403196" y="0"/>
                </a:lnTo>
                <a:lnTo>
                  <a:pt x="403196" y="1911701"/>
                </a:lnTo>
                <a:lnTo>
                  <a:pt x="0" y="19117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827102" y="1028700"/>
            <a:ext cx="403195" cy="1911701"/>
          </a:xfrm>
          <a:custGeom>
            <a:avLst/>
            <a:gdLst/>
            <a:ahLst/>
            <a:cxnLst/>
            <a:rect l="l" t="t" r="r" b="b"/>
            <a:pathLst>
              <a:path w="403195" h="1911701">
                <a:moveTo>
                  <a:pt x="0" y="0"/>
                </a:moveTo>
                <a:lnTo>
                  <a:pt x="403196" y="0"/>
                </a:lnTo>
                <a:lnTo>
                  <a:pt x="403196" y="1911701"/>
                </a:lnTo>
                <a:lnTo>
                  <a:pt x="0" y="19117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8231987" y="324781"/>
            <a:ext cx="9612731" cy="9336365"/>
          </a:xfrm>
          <a:custGeom>
            <a:avLst/>
            <a:gdLst/>
            <a:ahLst/>
            <a:cxnLst/>
            <a:rect l="l" t="t" r="r" b="b"/>
            <a:pathLst>
              <a:path w="9612731" h="9336365">
                <a:moveTo>
                  <a:pt x="0" y="0"/>
                </a:moveTo>
                <a:lnTo>
                  <a:pt x="9612731" y="0"/>
                </a:lnTo>
                <a:lnTo>
                  <a:pt x="9612731" y="9336365"/>
                </a:lnTo>
                <a:lnTo>
                  <a:pt x="0" y="9336365"/>
                </a:lnTo>
                <a:lnTo>
                  <a:pt x="0" y="0"/>
                </a:lnTo>
                <a:close/>
              </a:path>
            </a:pathLst>
          </a:custGeom>
          <a:blipFill>
            <a:blip r:embed="rId9"/>
            <a:stretch>
              <a:fillRect/>
            </a:stretch>
          </a:blipFill>
        </p:spPr>
        <p:txBody>
          <a:bodyPr/>
          <a:lstStyle/>
          <a:p>
            <a:endParaRPr lang="en-US"/>
          </a:p>
        </p:txBody>
      </p:sp>
      <p:sp>
        <p:nvSpPr>
          <p:cNvPr id="9" name="Freeform 9"/>
          <p:cNvSpPr/>
          <p:nvPr/>
        </p:nvSpPr>
        <p:spPr>
          <a:xfrm>
            <a:off x="827102" y="3644320"/>
            <a:ext cx="6679673" cy="5986657"/>
          </a:xfrm>
          <a:custGeom>
            <a:avLst/>
            <a:gdLst/>
            <a:ahLst/>
            <a:cxnLst/>
            <a:rect l="l" t="t" r="r" b="b"/>
            <a:pathLst>
              <a:path w="6679673" h="5986657">
                <a:moveTo>
                  <a:pt x="0" y="0"/>
                </a:moveTo>
                <a:lnTo>
                  <a:pt x="6679673" y="0"/>
                </a:lnTo>
                <a:lnTo>
                  <a:pt x="6679673" y="5986657"/>
                </a:lnTo>
                <a:lnTo>
                  <a:pt x="0" y="5986657"/>
                </a:lnTo>
                <a:lnTo>
                  <a:pt x="0" y="0"/>
                </a:lnTo>
                <a:close/>
              </a:path>
            </a:pathLst>
          </a:custGeom>
          <a:blipFill>
            <a:blip r:embed="rId10"/>
            <a:stretch>
              <a:fillRect/>
            </a:stretch>
          </a:blipFill>
        </p:spPr>
        <p:txBody>
          <a:bodyPr/>
          <a:lstStyle/>
          <a:p>
            <a:endParaRPr lang="en-US"/>
          </a:p>
        </p:txBody>
      </p:sp>
      <p:sp>
        <p:nvSpPr>
          <p:cNvPr id="10" name="TextBox 10"/>
          <p:cNvSpPr txBox="1"/>
          <p:nvPr/>
        </p:nvSpPr>
        <p:spPr>
          <a:xfrm>
            <a:off x="0" y="572431"/>
            <a:ext cx="8371591" cy="3071889"/>
          </a:xfrm>
          <a:prstGeom prst="rect">
            <a:avLst/>
          </a:prstGeom>
        </p:spPr>
        <p:txBody>
          <a:bodyPr lIns="0" tIns="0" rIns="0" bIns="0" rtlCol="0" anchor="t">
            <a:spAutoFit/>
          </a:bodyPr>
          <a:lstStyle/>
          <a:p>
            <a:pPr algn="ctr">
              <a:lnSpc>
                <a:spcPts val="7885"/>
              </a:lnSpc>
            </a:pPr>
            <a:r>
              <a:rPr lang="en-US" sz="8665" b="1">
                <a:solidFill>
                  <a:srgbClr val="474444"/>
                </a:solidFill>
                <a:latin typeface="Noah Bold"/>
                <a:ea typeface="Noah Bold"/>
                <a:cs typeface="Noah Bold"/>
                <a:sym typeface="Noah Bold"/>
              </a:rPr>
              <a:t>RQ2 RESULTS:</a:t>
            </a:r>
          </a:p>
          <a:p>
            <a:pPr algn="ctr">
              <a:lnSpc>
                <a:spcPts val="7885"/>
              </a:lnSpc>
            </a:pPr>
            <a:r>
              <a:rPr lang="en-US" sz="8665" b="1">
                <a:solidFill>
                  <a:srgbClr val="474444"/>
                </a:solidFill>
                <a:latin typeface="Noah Bold"/>
                <a:ea typeface="Noah Bold"/>
                <a:cs typeface="Noah Bold"/>
                <a:sym typeface="Noah Bold"/>
              </a:rPr>
              <a:t>TOP PREDICTORS</a:t>
            </a:r>
          </a:p>
        </p:txBody>
      </p:sp>
      <p:sp>
        <p:nvSpPr>
          <p:cNvPr id="11" name="TextBox 11"/>
          <p:cNvSpPr txBox="1"/>
          <p:nvPr/>
        </p:nvSpPr>
        <p:spPr>
          <a:xfrm>
            <a:off x="8231987" y="9603996"/>
            <a:ext cx="7008576" cy="553894"/>
          </a:xfrm>
          <a:prstGeom prst="rect">
            <a:avLst/>
          </a:prstGeom>
        </p:spPr>
        <p:txBody>
          <a:bodyPr lIns="0" tIns="0" rIns="0" bIns="0" rtlCol="0" anchor="t">
            <a:spAutoFit/>
          </a:bodyPr>
          <a:lstStyle/>
          <a:p>
            <a:pPr algn="l">
              <a:lnSpc>
                <a:spcPts val="4645"/>
              </a:lnSpc>
            </a:pPr>
            <a:r>
              <a:rPr lang="en-US" sz="3318">
                <a:solidFill>
                  <a:srgbClr val="231F20"/>
                </a:solidFill>
                <a:latin typeface="Noah"/>
                <a:ea typeface="Noah"/>
                <a:cs typeface="Noah"/>
                <a:sym typeface="Noah"/>
              </a:rPr>
              <a:t>Figure 5: Logistic Regression Summary</a:t>
            </a:r>
          </a:p>
        </p:txBody>
      </p:sp>
      <p:sp>
        <p:nvSpPr>
          <p:cNvPr id="12" name="TextBox 12"/>
          <p:cNvSpPr txBox="1"/>
          <p:nvPr/>
        </p:nvSpPr>
        <p:spPr>
          <a:xfrm>
            <a:off x="827102" y="9603996"/>
            <a:ext cx="7008576" cy="553894"/>
          </a:xfrm>
          <a:prstGeom prst="rect">
            <a:avLst/>
          </a:prstGeom>
        </p:spPr>
        <p:txBody>
          <a:bodyPr lIns="0" tIns="0" rIns="0" bIns="0" rtlCol="0" anchor="t">
            <a:spAutoFit/>
          </a:bodyPr>
          <a:lstStyle/>
          <a:p>
            <a:pPr algn="l">
              <a:lnSpc>
                <a:spcPts val="4645"/>
              </a:lnSpc>
            </a:pPr>
            <a:r>
              <a:rPr lang="en-US" sz="3318">
                <a:solidFill>
                  <a:srgbClr val="231F20"/>
                </a:solidFill>
                <a:latin typeface="Noah"/>
                <a:ea typeface="Noah"/>
                <a:cs typeface="Noah"/>
                <a:sym typeface="Noah"/>
              </a:rPr>
              <a:t>Figure 4: Odds Ratios</a:t>
            </a:r>
          </a:p>
        </p:txBody>
      </p:sp>
    </p:spTree>
  </p:cSld>
  <p:clrMapOvr>
    <a:masterClrMapping/>
  </p:clrMapOvr>
  <mc:AlternateContent xmlns:mc="http://schemas.openxmlformats.org/markup-compatibility/2006" xmlns:p14="http://schemas.microsoft.com/office/powerpoint/2010/main">
    <mc:Choice Requires="p14">
      <p:transition spd="slow" p14:dur="2000" advTm="97656"/>
    </mc:Choice>
    <mc:Fallback xmlns="">
      <p:transition spd="slow" advTm="9765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7D7D7"/>
        </a:solidFill>
        <a:effectLst/>
      </p:bgPr>
    </p:bg>
    <p:spTree>
      <p:nvGrpSpPr>
        <p:cNvPr id="1" name=""/>
        <p:cNvGrpSpPr/>
        <p:nvPr/>
      </p:nvGrpSpPr>
      <p:grpSpPr>
        <a:xfrm>
          <a:off x="0" y="0"/>
          <a:ext cx="0" cy="0"/>
          <a:chOff x="0" y="0"/>
          <a:chExt cx="0" cy="0"/>
        </a:xfrm>
      </p:grpSpPr>
      <p:sp>
        <p:nvSpPr>
          <p:cNvPr id="2" name="Freeform 2"/>
          <p:cNvSpPr/>
          <p:nvPr/>
        </p:nvSpPr>
        <p:spPr>
          <a:xfrm>
            <a:off x="10380455" y="7628542"/>
            <a:ext cx="13757690" cy="8229600"/>
          </a:xfrm>
          <a:custGeom>
            <a:avLst/>
            <a:gdLst/>
            <a:ahLst/>
            <a:cxnLst/>
            <a:rect l="l" t="t" r="r" b="b"/>
            <a:pathLst>
              <a:path w="13757690" h="8229600">
                <a:moveTo>
                  <a:pt x="0" y="0"/>
                </a:moveTo>
                <a:lnTo>
                  <a:pt x="13757690" y="0"/>
                </a:lnTo>
                <a:lnTo>
                  <a:pt x="13757690" y="8229600"/>
                </a:lnTo>
                <a:lnTo>
                  <a:pt x="0" y="8229600"/>
                </a:lnTo>
                <a:lnTo>
                  <a:pt x="0" y="0"/>
                </a:lnTo>
                <a:close/>
              </a:path>
            </a:pathLst>
          </a:custGeom>
          <a:blipFill>
            <a:blip r:embed="rId3"/>
            <a:stretch>
              <a:fillRect/>
            </a:stretch>
          </a:blipFill>
        </p:spPr>
        <p:txBody>
          <a:bodyPr/>
          <a:lstStyle/>
          <a:p>
            <a:endParaRPr lang="en-US"/>
          </a:p>
        </p:txBody>
      </p:sp>
      <p:sp>
        <p:nvSpPr>
          <p:cNvPr id="3" name="Freeform 3"/>
          <p:cNvSpPr/>
          <p:nvPr/>
        </p:nvSpPr>
        <p:spPr>
          <a:xfrm flipV="1">
            <a:off x="-9906261" y="-4114800"/>
            <a:ext cx="13757690" cy="8229600"/>
          </a:xfrm>
          <a:custGeom>
            <a:avLst/>
            <a:gdLst/>
            <a:ahLst/>
            <a:cxnLst/>
            <a:rect l="l" t="t" r="r" b="b"/>
            <a:pathLst>
              <a:path w="13757690" h="8229600">
                <a:moveTo>
                  <a:pt x="0" y="8229600"/>
                </a:moveTo>
                <a:lnTo>
                  <a:pt x="13757690" y="8229600"/>
                </a:lnTo>
                <a:lnTo>
                  <a:pt x="13757690" y="0"/>
                </a:lnTo>
                <a:lnTo>
                  <a:pt x="0" y="0"/>
                </a:lnTo>
                <a:lnTo>
                  <a:pt x="0" y="8229600"/>
                </a:lnTo>
                <a:close/>
              </a:path>
            </a:pathLst>
          </a:custGeom>
          <a:blipFill>
            <a:blip r:embed="rId4"/>
            <a:stretch>
              <a:fillRect/>
            </a:stretch>
          </a:blipFill>
        </p:spPr>
        <p:txBody>
          <a:bodyPr/>
          <a:lstStyle/>
          <a:p>
            <a:endParaRPr lang="en-US"/>
          </a:p>
        </p:txBody>
      </p:sp>
      <p:sp>
        <p:nvSpPr>
          <p:cNvPr id="4" name="Freeform 4"/>
          <p:cNvSpPr/>
          <p:nvPr/>
        </p:nvSpPr>
        <p:spPr>
          <a:xfrm>
            <a:off x="827102" y="1028700"/>
            <a:ext cx="403195" cy="1911701"/>
          </a:xfrm>
          <a:custGeom>
            <a:avLst/>
            <a:gdLst/>
            <a:ahLst/>
            <a:cxnLst/>
            <a:rect l="l" t="t" r="r" b="b"/>
            <a:pathLst>
              <a:path w="403195" h="1911701">
                <a:moveTo>
                  <a:pt x="0" y="0"/>
                </a:moveTo>
                <a:lnTo>
                  <a:pt x="403196" y="0"/>
                </a:lnTo>
                <a:lnTo>
                  <a:pt x="403196" y="1911701"/>
                </a:lnTo>
                <a:lnTo>
                  <a:pt x="0" y="19117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88602" y="164284"/>
            <a:ext cx="8577736" cy="9258039"/>
          </a:xfrm>
          <a:custGeom>
            <a:avLst/>
            <a:gdLst/>
            <a:ahLst/>
            <a:cxnLst/>
            <a:rect l="l" t="t" r="r" b="b"/>
            <a:pathLst>
              <a:path w="8577736" h="9258039">
                <a:moveTo>
                  <a:pt x="0" y="0"/>
                </a:moveTo>
                <a:lnTo>
                  <a:pt x="8577736" y="0"/>
                </a:lnTo>
                <a:lnTo>
                  <a:pt x="8577736" y="9258040"/>
                </a:lnTo>
                <a:lnTo>
                  <a:pt x="0" y="9258040"/>
                </a:lnTo>
                <a:lnTo>
                  <a:pt x="0" y="0"/>
                </a:lnTo>
                <a:close/>
              </a:path>
            </a:pathLst>
          </a:custGeom>
          <a:blipFill>
            <a:blip r:embed="rId7"/>
            <a:stretch>
              <a:fillRect l="-34149" r="-31898"/>
            </a:stretch>
          </a:blipFill>
        </p:spPr>
        <p:txBody>
          <a:bodyPr/>
          <a:lstStyle/>
          <a:p>
            <a:endParaRPr lang="en-US"/>
          </a:p>
        </p:txBody>
      </p:sp>
      <p:sp>
        <p:nvSpPr>
          <p:cNvPr id="6" name="TextBox 6"/>
          <p:cNvSpPr txBox="1"/>
          <p:nvPr/>
        </p:nvSpPr>
        <p:spPr>
          <a:xfrm>
            <a:off x="8666338" y="440509"/>
            <a:ext cx="9370809" cy="2308610"/>
          </a:xfrm>
          <a:prstGeom prst="rect">
            <a:avLst/>
          </a:prstGeom>
        </p:spPr>
        <p:txBody>
          <a:bodyPr lIns="0" tIns="0" rIns="0" bIns="0" rtlCol="0" anchor="t">
            <a:spAutoFit/>
          </a:bodyPr>
          <a:lstStyle/>
          <a:p>
            <a:pPr algn="ctr">
              <a:lnSpc>
                <a:spcPts val="8795"/>
              </a:lnSpc>
            </a:pPr>
            <a:r>
              <a:rPr lang="en-US" sz="9665" b="1">
                <a:solidFill>
                  <a:srgbClr val="474444"/>
                </a:solidFill>
                <a:latin typeface="Noah Bold"/>
                <a:ea typeface="Noah Bold"/>
                <a:cs typeface="Noah Bold"/>
                <a:sym typeface="Noah Bold"/>
              </a:rPr>
              <a:t>MODEL</a:t>
            </a:r>
          </a:p>
          <a:p>
            <a:pPr algn="ctr">
              <a:lnSpc>
                <a:spcPts val="8795"/>
              </a:lnSpc>
            </a:pPr>
            <a:r>
              <a:rPr lang="en-US" sz="9665" b="1">
                <a:solidFill>
                  <a:srgbClr val="474444"/>
                </a:solidFill>
                <a:latin typeface="Noah Bold"/>
                <a:ea typeface="Noah Bold"/>
                <a:cs typeface="Noah Bold"/>
                <a:sym typeface="Noah Bold"/>
              </a:rPr>
              <a:t>PERFORMANCE </a:t>
            </a:r>
          </a:p>
        </p:txBody>
      </p:sp>
      <p:sp>
        <p:nvSpPr>
          <p:cNvPr id="7" name="TextBox 7"/>
          <p:cNvSpPr txBox="1"/>
          <p:nvPr/>
        </p:nvSpPr>
        <p:spPr>
          <a:xfrm>
            <a:off x="10841684" y="2653869"/>
            <a:ext cx="5020117" cy="2352376"/>
          </a:xfrm>
          <a:prstGeom prst="rect">
            <a:avLst/>
          </a:prstGeom>
        </p:spPr>
        <p:txBody>
          <a:bodyPr lIns="0" tIns="0" rIns="0" bIns="0" rtlCol="0" anchor="t">
            <a:spAutoFit/>
          </a:bodyPr>
          <a:lstStyle/>
          <a:p>
            <a:pPr algn="l">
              <a:lnSpc>
                <a:spcPts val="6221"/>
              </a:lnSpc>
            </a:pPr>
            <a:r>
              <a:rPr lang="en-US" sz="4443" b="1">
                <a:solidFill>
                  <a:srgbClr val="474444"/>
                </a:solidFill>
                <a:latin typeface="Noah Bold"/>
                <a:ea typeface="Noah Bold"/>
                <a:cs typeface="Noah Bold"/>
                <a:sym typeface="Noah Bold"/>
              </a:rPr>
              <a:t>Logistic Regression</a:t>
            </a:r>
          </a:p>
          <a:p>
            <a:pPr marL="959387" lvl="1" indent="-479693" algn="l">
              <a:lnSpc>
                <a:spcPts val="6221"/>
              </a:lnSpc>
              <a:buFont typeface="Arial"/>
              <a:buChar char="•"/>
            </a:pPr>
            <a:r>
              <a:rPr lang="en-US" sz="4443" b="1">
                <a:solidFill>
                  <a:srgbClr val="474444"/>
                </a:solidFill>
                <a:latin typeface="Noah Bold"/>
                <a:ea typeface="Noah Bold"/>
                <a:cs typeface="Noah Bold"/>
                <a:sym typeface="Noah Bold"/>
              </a:rPr>
              <a:t>Accuracy: .91</a:t>
            </a:r>
          </a:p>
          <a:p>
            <a:pPr marL="959387" lvl="1" indent="-479693" algn="l">
              <a:lnSpc>
                <a:spcPts val="6221"/>
              </a:lnSpc>
              <a:buFont typeface="Arial"/>
              <a:buChar char="•"/>
            </a:pPr>
            <a:r>
              <a:rPr lang="en-US" sz="4443" b="1">
                <a:solidFill>
                  <a:srgbClr val="474444"/>
                </a:solidFill>
                <a:latin typeface="Noah Bold"/>
                <a:ea typeface="Noah Bold"/>
                <a:cs typeface="Noah Bold"/>
                <a:sym typeface="Noah Bold"/>
              </a:rPr>
              <a:t>ROC AUC: .94</a:t>
            </a:r>
          </a:p>
        </p:txBody>
      </p:sp>
      <p:sp>
        <p:nvSpPr>
          <p:cNvPr id="8" name="TextBox 8"/>
          <p:cNvSpPr txBox="1"/>
          <p:nvPr/>
        </p:nvSpPr>
        <p:spPr>
          <a:xfrm>
            <a:off x="10841684" y="5187221"/>
            <a:ext cx="5020117" cy="2352376"/>
          </a:xfrm>
          <a:prstGeom prst="rect">
            <a:avLst/>
          </a:prstGeom>
        </p:spPr>
        <p:txBody>
          <a:bodyPr lIns="0" tIns="0" rIns="0" bIns="0" rtlCol="0" anchor="t">
            <a:spAutoFit/>
          </a:bodyPr>
          <a:lstStyle/>
          <a:p>
            <a:pPr algn="l">
              <a:lnSpc>
                <a:spcPts val="6221"/>
              </a:lnSpc>
            </a:pPr>
            <a:r>
              <a:rPr lang="en-US" sz="4443" b="1">
                <a:solidFill>
                  <a:srgbClr val="474444"/>
                </a:solidFill>
                <a:latin typeface="Noah Bold"/>
                <a:ea typeface="Noah Bold"/>
                <a:cs typeface="Noah Bold"/>
                <a:sym typeface="Noah Bold"/>
              </a:rPr>
              <a:t>Random Forest</a:t>
            </a:r>
          </a:p>
          <a:p>
            <a:pPr marL="959387" lvl="1" indent="-479693" algn="l">
              <a:lnSpc>
                <a:spcPts val="6221"/>
              </a:lnSpc>
              <a:buFont typeface="Arial"/>
              <a:buChar char="•"/>
            </a:pPr>
            <a:r>
              <a:rPr lang="en-US" sz="4443" b="1">
                <a:solidFill>
                  <a:srgbClr val="474444"/>
                </a:solidFill>
                <a:latin typeface="Noah Bold"/>
                <a:ea typeface="Noah Bold"/>
                <a:cs typeface="Noah Bold"/>
                <a:sym typeface="Noah Bold"/>
              </a:rPr>
              <a:t>Accuracy: .88</a:t>
            </a:r>
          </a:p>
          <a:p>
            <a:pPr marL="959387" lvl="1" indent="-479693" algn="l">
              <a:lnSpc>
                <a:spcPts val="6221"/>
              </a:lnSpc>
              <a:buFont typeface="Arial"/>
              <a:buChar char="•"/>
            </a:pPr>
            <a:r>
              <a:rPr lang="en-US" sz="4443" b="1">
                <a:solidFill>
                  <a:srgbClr val="474444"/>
                </a:solidFill>
                <a:latin typeface="Noah Bold"/>
                <a:ea typeface="Noah Bold"/>
                <a:cs typeface="Noah Bold"/>
                <a:sym typeface="Noah Bold"/>
              </a:rPr>
              <a:t>ROC AUC: .90</a:t>
            </a:r>
          </a:p>
        </p:txBody>
      </p:sp>
      <p:sp>
        <p:nvSpPr>
          <p:cNvPr id="9" name="TextBox 9"/>
          <p:cNvSpPr txBox="1"/>
          <p:nvPr/>
        </p:nvSpPr>
        <p:spPr>
          <a:xfrm>
            <a:off x="10841684" y="7720572"/>
            <a:ext cx="5020117" cy="2352376"/>
          </a:xfrm>
          <a:prstGeom prst="rect">
            <a:avLst/>
          </a:prstGeom>
        </p:spPr>
        <p:txBody>
          <a:bodyPr lIns="0" tIns="0" rIns="0" bIns="0" rtlCol="0" anchor="t">
            <a:spAutoFit/>
          </a:bodyPr>
          <a:lstStyle/>
          <a:p>
            <a:pPr algn="l">
              <a:lnSpc>
                <a:spcPts val="6221"/>
              </a:lnSpc>
            </a:pPr>
            <a:r>
              <a:rPr lang="en-US" sz="4443" b="1">
                <a:solidFill>
                  <a:srgbClr val="474444"/>
                </a:solidFill>
                <a:latin typeface="Noah Bold"/>
                <a:ea typeface="Noah Bold"/>
                <a:cs typeface="Noah Bold"/>
                <a:sym typeface="Noah Bold"/>
              </a:rPr>
              <a:t>Gradient Boost</a:t>
            </a:r>
          </a:p>
          <a:p>
            <a:pPr marL="959387" lvl="1" indent="-479693" algn="l">
              <a:lnSpc>
                <a:spcPts val="6221"/>
              </a:lnSpc>
              <a:buFont typeface="Arial"/>
              <a:buChar char="•"/>
            </a:pPr>
            <a:r>
              <a:rPr lang="en-US" sz="4443" b="1">
                <a:solidFill>
                  <a:srgbClr val="474444"/>
                </a:solidFill>
                <a:latin typeface="Noah Bold"/>
                <a:ea typeface="Noah Bold"/>
                <a:cs typeface="Noah Bold"/>
                <a:sym typeface="Noah Bold"/>
              </a:rPr>
              <a:t>Accuracy: .88</a:t>
            </a:r>
          </a:p>
          <a:p>
            <a:pPr marL="959387" lvl="1" indent="-479693" algn="l">
              <a:lnSpc>
                <a:spcPts val="6221"/>
              </a:lnSpc>
              <a:buFont typeface="Arial"/>
              <a:buChar char="•"/>
            </a:pPr>
            <a:r>
              <a:rPr lang="en-US" sz="4443" b="1">
                <a:solidFill>
                  <a:srgbClr val="474444"/>
                </a:solidFill>
                <a:latin typeface="Noah Bold"/>
                <a:ea typeface="Noah Bold"/>
                <a:cs typeface="Noah Bold"/>
                <a:sym typeface="Noah Bold"/>
              </a:rPr>
              <a:t>ROC AUC: .90</a:t>
            </a:r>
          </a:p>
        </p:txBody>
      </p:sp>
      <p:sp>
        <p:nvSpPr>
          <p:cNvPr id="10" name="TextBox 10"/>
          <p:cNvSpPr txBox="1"/>
          <p:nvPr/>
        </p:nvSpPr>
        <p:spPr>
          <a:xfrm>
            <a:off x="88602" y="9519055"/>
            <a:ext cx="9673156" cy="553894"/>
          </a:xfrm>
          <a:prstGeom prst="rect">
            <a:avLst/>
          </a:prstGeom>
        </p:spPr>
        <p:txBody>
          <a:bodyPr lIns="0" tIns="0" rIns="0" bIns="0" rtlCol="0" anchor="t">
            <a:spAutoFit/>
          </a:bodyPr>
          <a:lstStyle/>
          <a:p>
            <a:pPr algn="l">
              <a:lnSpc>
                <a:spcPts val="4645"/>
              </a:lnSpc>
            </a:pPr>
            <a:r>
              <a:rPr lang="en-US" sz="3318">
                <a:solidFill>
                  <a:srgbClr val="231F20"/>
                </a:solidFill>
                <a:latin typeface="Noah"/>
                <a:ea typeface="Noah"/>
                <a:cs typeface="Noah"/>
                <a:sym typeface="Noah"/>
              </a:rPr>
              <a:t>Figure 6: Model Performance Summary (ROC Curves)</a:t>
            </a:r>
          </a:p>
        </p:txBody>
      </p:sp>
    </p:spTree>
  </p:cSld>
  <p:clrMapOvr>
    <a:masterClrMapping/>
  </p:clrMapOvr>
  <mc:AlternateContent xmlns:mc="http://schemas.openxmlformats.org/markup-compatibility/2006" xmlns:p14="http://schemas.microsoft.com/office/powerpoint/2010/main">
    <mc:Choice Requires="p14">
      <p:transition spd="slow" p14:dur="2000" advTm="36563"/>
    </mc:Choice>
    <mc:Fallback xmlns="">
      <p:transition spd="slow" advTm="3656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7D7D7"/>
        </a:solidFill>
        <a:effectLst/>
      </p:bgPr>
    </p:bg>
    <p:spTree>
      <p:nvGrpSpPr>
        <p:cNvPr id="1" name=""/>
        <p:cNvGrpSpPr/>
        <p:nvPr/>
      </p:nvGrpSpPr>
      <p:grpSpPr>
        <a:xfrm>
          <a:off x="0" y="0"/>
          <a:ext cx="0" cy="0"/>
          <a:chOff x="0" y="0"/>
          <a:chExt cx="0" cy="0"/>
        </a:xfrm>
      </p:grpSpPr>
      <p:sp>
        <p:nvSpPr>
          <p:cNvPr id="2" name="Freeform 2"/>
          <p:cNvSpPr/>
          <p:nvPr/>
        </p:nvSpPr>
        <p:spPr>
          <a:xfrm>
            <a:off x="10380455" y="7628542"/>
            <a:ext cx="13757690" cy="8229600"/>
          </a:xfrm>
          <a:custGeom>
            <a:avLst/>
            <a:gdLst/>
            <a:ahLst/>
            <a:cxnLst/>
            <a:rect l="l" t="t" r="r" b="b"/>
            <a:pathLst>
              <a:path w="13757690" h="8229600">
                <a:moveTo>
                  <a:pt x="0" y="0"/>
                </a:moveTo>
                <a:lnTo>
                  <a:pt x="13757690" y="0"/>
                </a:lnTo>
                <a:lnTo>
                  <a:pt x="13757690" y="8229600"/>
                </a:lnTo>
                <a:lnTo>
                  <a:pt x="0" y="8229600"/>
                </a:lnTo>
                <a:lnTo>
                  <a:pt x="0" y="0"/>
                </a:lnTo>
                <a:close/>
              </a:path>
            </a:pathLst>
          </a:custGeom>
          <a:blipFill>
            <a:blip r:embed="rId3"/>
            <a:stretch>
              <a:fillRect/>
            </a:stretch>
          </a:blipFill>
        </p:spPr>
        <p:txBody>
          <a:bodyPr/>
          <a:lstStyle/>
          <a:p>
            <a:endParaRPr lang="en-US"/>
          </a:p>
        </p:txBody>
      </p:sp>
      <p:sp>
        <p:nvSpPr>
          <p:cNvPr id="3" name="Freeform 3"/>
          <p:cNvSpPr/>
          <p:nvPr/>
        </p:nvSpPr>
        <p:spPr>
          <a:xfrm flipV="1">
            <a:off x="-9906261" y="-4114800"/>
            <a:ext cx="13757690" cy="8229600"/>
          </a:xfrm>
          <a:custGeom>
            <a:avLst/>
            <a:gdLst/>
            <a:ahLst/>
            <a:cxnLst/>
            <a:rect l="l" t="t" r="r" b="b"/>
            <a:pathLst>
              <a:path w="13757690" h="8229600">
                <a:moveTo>
                  <a:pt x="0" y="8229600"/>
                </a:moveTo>
                <a:lnTo>
                  <a:pt x="13757690" y="8229600"/>
                </a:lnTo>
                <a:lnTo>
                  <a:pt x="13757690" y="0"/>
                </a:lnTo>
                <a:lnTo>
                  <a:pt x="0" y="0"/>
                </a:lnTo>
                <a:lnTo>
                  <a:pt x="0" y="8229600"/>
                </a:lnTo>
                <a:close/>
              </a:path>
            </a:pathLst>
          </a:custGeom>
          <a:blipFill>
            <a:blip r:embed="rId4"/>
            <a:stretch>
              <a:fillRect/>
            </a:stretch>
          </a:blipFill>
        </p:spPr>
        <p:txBody>
          <a:bodyPr/>
          <a:lstStyle/>
          <a:p>
            <a:endParaRPr lang="en-US"/>
          </a:p>
        </p:txBody>
      </p:sp>
      <p:sp>
        <p:nvSpPr>
          <p:cNvPr id="4" name="Freeform 4"/>
          <p:cNvSpPr/>
          <p:nvPr/>
        </p:nvSpPr>
        <p:spPr>
          <a:xfrm>
            <a:off x="14059694" y="600698"/>
            <a:ext cx="3923351" cy="856004"/>
          </a:xfrm>
          <a:custGeom>
            <a:avLst/>
            <a:gdLst/>
            <a:ahLst/>
            <a:cxnLst/>
            <a:rect l="l" t="t" r="r" b="b"/>
            <a:pathLst>
              <a:path w="3923351" h="856004">
                <a:moveTo>
                  <a:pt x="0" y="0"/>
                </a:moveTo>
                <a:lnTo>
                  <a:pt x="3923351" y="0"/>
                </a:lnTo>
                <a:lnTo>
                  <a:pt x="3923351" y="856004"/>
                </a:lnTo>
                <a:lnTo>
                  <a:pt x="0" y="8560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7057702" y="7346599"/>
            <a:ext cx="403195" cy="1911701"/>
          </a:xfrm>
          <a:custGeom>
            <a:avLst/>
            <a:gdLst/>
            <a:ahLst/>
            <a:cxnLst/>
            <a:rect l="l" t="t" r="r" b="b"/>
            <a:pathLst>
              <a:path w="403195" h="1911701">
                <a:moveTo>
                  <a:pt x="0" y="0"/>
                </a:moveTo>
                <a:lnTo>
                  <a:pt x="403196" y="0"/>
                </a:lnTo>
                <a:lnTo>
                  <a:pt x="403196" y="1911701"/>
                </a:lnTo>
                <a:lnTo>
                  <a:pt x="0" y="19117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827102" y="1028700"/>
            <a:ext cx="403195" cy="1911701"/>
          </a:xfrm>
          <a:custGeom>
            <a:avLst/>
            <a:gdLst/>
            <a:ahLst/>
            <a:cxnLst/>
            <a:rect l="l" t="t" r="r" b="b"/>
            <a:pathLst>
              <a:path w="403195" h="1911701">
                <a:moveTo>
                  <a:pt x="0" y="0"/>
                </a:moveTo>
                <a:lnTo>
                  <a:pt x="403196" y="0"/>
                </a:lnTo>
                <a:lnTo>
                  <a:pt x="403196" y="1911701"/>
                </a:lnTo>
                <a:lnTo>
                  <a:pt x="0" y="19117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7" name="Group 7"/>
          <p:cNvGrpSpPr/>
          <p:nvPr/>
        </p:nvGrpSpPr>
        <p:grpSpPr>
          <a:xfrm>
            <a:off x="2094553" y="1709288"/>
            <a:ext cx="14098893" cy="7578155"/>
            <a:chOff x="0" y="0"/>
            <a:chExt cx="18798525" cy="10104207"/>
          </a:xfrm>
        </p:grpSpPr>
        <p:sp>
          <p:nvSpPr>
            <p:cNvPr id="8" name="Freeform 8"/>
            <p:cNvSpPr/>
            <p:nvPr/>
          </p:nvSpPr>
          <p:spPr>
            <a:xfrm>
              <a:off x="0" y="0"/>
              <a:ext cx="18798525" cy="10104207"/>
            </a:xfrm>
            <a:custGeom>
              <a:avLst/>
              <a:gdLst/>
              <a:ahLst/>
              <a:cxnLst/>
              <a:rect l="l" t="t" r="r" b="b"/>
              <a:pathLst>
                <a:path w="18798525" h="10104207">
                  <a:moveTo>
                    <a:pt x="0" y="0"/>
                  </a:moveTo>
                  <a:lnTo>
                    <a:pt x="18798525" y="0"/>
                  </a:lnTo>
                  <a:lnTo>
                    <a:pt x="18798525" y="10104207"/>
                  </a:lnTo>
                  <a:lnTo>
                    <a:pt x="0" y="10104207"/>
                  </a:lnTo>
                  <a:lnTo>
                    <a:pt x="0" y="0"/>
                  </a:lnTo>
                  <a:close/>
                </a:path>
              </a:pathLst>
            </a:custGeom>
            <a:blipFill>
              <a:blip r:embed="rId9"/>
              <a:stretch>
                <a:fillRect/>
              </a:stretch>
            </a:blipFill>
          </p:spPr>
          <p:txBody>
            <a:bodyPr/>
            <a:lstStyle/>
            <a:p>
              <a:endParaRPr lang="en-US"/>
            </a:p>
          </p:txBody>
        </p:sp>
        <p:sp>
          <p:nvSpPr>
            <p:cNvPr id="9" name="Freeform 9"/>
            <p:cNvSpPr/>
            <p:nvPr/>
          </p:nvSpPr>
          <p:spPr>
            <a:xfrm>
              <a:off x="13178573" y="168240"/>
              <a:ext cx="5264114" cy="1106227"/>
            </a:xfrm>
            <a:custGeom>
              <a:avLst/>
              <a:gdLst/>
              <a:ahLst/>
              <a:cxnLst/>
              <a:rect l="l" t="t" r="r" b="b"/>
              <a:pathLst>
                <a:path w="5264114" h="1106227">
                  <a:moveTo>
                    <a:pt x="0" y="0"/>
                  </a:moveTo>
                  <a:lnTo>
                    <a:pt x="5264113" y="0"/>
                  </a:lnTo>
                  <a:lnTo>
                    <a:pt x="5264113" y="1106227"/>
                  </a:lnTo>
                  <a:lnTo>
                    <a:pt x="0" y="1106227"/>
                  </a:lnTo>
                  <a:lnTo>
                    <a:pt x="0" y="0"/>
                  </a:lnTo>
                  <a:close/>
                </a:path>
              </a:pathLst>
            </a:custGeom>
            <a:blipFill>
              <a:blip r:embed="rId10"/>
              <a:stretch>
                <a:fillRect/>
              </a:stretch>
            </a:blipFill>
          </p:spPr>
          <p:txBody>
            <a:bodyPr/>
            <a:lstStyle/>
            <a:p>
              <a:endParaRPr lang="en-US"/>
            </a:p>
          </p:txBody>
        </p:sp>
      </p:grpSp>
      <p:sp>
        <p:nvSpPr>
          <p:cNvPr id="10" name="TextBox 10"/>
          <p:cNvSpPr txBox="1"/>
          <p:nvPr/>
        </p:nvSpPr>
        <p:spPr>
          <a:xfrm>
            <a:off x="1551781" y="569720"/>
            <a:ext cx="15184438" cy="1194185"/>
          </a:xfrm>
          <a:prstGeom prst="rect">
            <a:avLst/>
          </a:prstGeom>
        </p:spPr>
        <p:txBody>
          <a:bodyPr lIns="0" tIns="0" rIns="0" bIns="0" rtlCol="0" anchor="t">
            <a:spAutoFit/>
          </a:bodyPr>
          <a:lstStyle/>
          <a:p>
            <a:pPr algn="ctr">
              <a:lnSpc>
                <a:spcPts val="8795"/>
              </a:lnSpc>
            </a:pPr>
            <a:r>
              <a:rPr lang="en-US" sz="9665" b="1">
                <a:solidFill>
                  <a:srgbClr val="474444"/>
                </a:solidFill>
                <a:latin typeface="Noah Bold"/>
                <a:ea typeface="Noah Bold"/>
                <a:cs typeface="Noah Bold"/>
                <a:sym typeface="Noah Bold"/>
              </a:rPr>
              <a:t>DECISION TREE</a:t>
            </a:r>
          </a:p>
        </p:txBody>
      </p:sp>
      <p:sp>
        <p:nvSpPr>
          <p:cNvPr id="11" name="TextBox 11"/>
          <p:cNvSpPr txBox="1"/>
          <p:nvPr/>
        </p:nvSpPr>
        <p:spPr>
          <a:xfrm>
            <a:off x="2637326" y="9482878"/>
            <a:ext cx="9673156" cy="553894"/>
          </a:xfrm>
          <a:prstGeom prst="rect">
            <a:avLst/>
          </a:prstGeom>
        </p:spPr>
        <p:txBody>
          <a:bodyPr lIns="0" tIns="0" rIns="0" bIns="0" rtlCol="0" anchor="t">
            <a:spAutoFit/>
          </a:bodyPr>
          <a:lstStyle/>
          <a:p>
            <a:pPr algn="l">
              <a:lnSpc>
                <a:spcPts val="4645"/>
              </a:lnSpc>
            </a:pPr>
            <a:r>
              <a:rPr lang="en-US" sz="3318">
                <a:solidFill>
                  <a:srgbClr val="231F20"/>
                </a:solidFill>
                <a:latin typeface="Noah"/>
                <a:ea typeface="Noah"/>
                <a:cs typeface="Noah"/>
                <a:sym typeface="Noah"/>
              </a:rPr>
              <a:t>Figure 7: Decision Tree</a:t>
            </a:r>
          </a:p>
        </p:txBody>
      </p:sp>
    </p:spTree>
  </p:cSld>
  <p:clrMapOvr>
    <a:masterClrMapping/>
  </p:clrMapOvr>
  <mc:AlternateContent xmlns:mc="http://schemas.openxmlformats.org/markup-compatibility/2006" xmlns:p14="http://schemas.microsoft.com/office/powerpoint/2010/main">
    <mc:Choice Requires="p14">
      <p:transition spd="slow" p14:dur="2000" advTm="58927"/>
    </mc:Choice>
    <mc:Fallback xmlns="">
      <p:transition spd="slow" advTm="5892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7D7D7"/>
        </a:solidFill>
        <a:effectLst/>
      </p:bgPr>
    </p:bg>
    <p:spTree>
      <p:nvGrpSpPr>
        <p:cNvPr id="1" name=""/>
        <p:cNvGrpSpPr/>
        <p:nvPr/>
      </p:nvGrpSpPr>
      <p:grpSpPr>
        <a:xfrm>
          <a:off x="0" y="0"/>
          <a:ext cx="0" cy="0"/>
          <a:chOff x="0" y="0"/>
          <a:chExt cx="0" cy="0"/>
        </a:xfrm>
      </p:grpSpPr>
      <p:sp>
        <p:nvSpPr>
          <p:cNvPr id="2" name="Freeform 2"/>
          <p:cNvSpPr/>
          <p:nvPr/>
        </p:nvSpPr>
        <p:spPr>
          <a:xfrm>
            <a:off x="10380455" y="7628542"/>
            <a:ext cx="13757690" cy="8229600"/>
          </a:xfrm>
          <a:custGeom>
            <a:avLst/>
            <a:gdLst/>
            <a:ahLst/>
            <a:cxnLst/>
            <a:rect l="l" t="t" r="r" b="b"/>
            <a:pathLst>
              <a:path w="13757690" h="8229600">
                <a:moveTo>
                  <a:pt x="0" y="0"/>
                </a:moveTo>
                <a:lnTo>
                  <a:pt x="13757690" y="0"/>
                </a:lnTo>
                <a:lnTo>
                  <a:pt x="13757690" y="8229600"/>
                </a:lnTo>
                <a:lnTo>
                  <a:pt x="0" y="8229600"/>
                </a:lnTo>
                <a:lnTo>
                  <a:pt x="0" y="0"/>
                </a:lnTo>
                <a:close/>
              </a:path>
            </a:pathLst>
          </a:custGeom>
          <a:blipFill>
            <a:blip r:embed="rId3"/>
            <a:stretch>
              <a:fillRect/>
            </a:stretch>
          </a:blipFill>
        </p:spPr>
        <p:txBody>
          <a:bodyPr/>
          <a:lstStyle/>
          <a:p>
            <a:endParaRPr lang="en-US"/>
          </a:p>
        </p:txBody>
      </p:sp>
      <p:sp>
        <p:nvSpPr>
          <p:cNvPr id="3" name="Freeform 3"/>
          <p:cNvSpPr/>
          <p:nvPr/>
        </p:nvSpPr>
        <p:spPr>
          <a:xfrm flipV="1">
            <a:off x="-9906261" y="-4114800"/>
            <a:ext cx="13757690" cy="8229600"/>
          </a:xfrm>
          <a:custGeom>
            <a:avLst/>
            <a:gdLst/>
            <a:ahLst/>
            <a:cxnLst/>
            <a:rect l="l" t="t" r="r" b="b"/>
            <a:pathLst>
              <a:path w="13757690" h="8229600">
                <a:moveTo>
                  <a:pt x="0" y="8229600"/>
                </a:moveTo>
                <a:lnTo>
                  <a:pt x="13757690" y="8229600"/>
                </a:lnTo>
                <a:lnTo>
                  <a:pt x="13757690" y="0"/>
                </a:lnTo>
                <a:lnTo>
                  <a:pt x="0" y="0"/>
                </a:lnTo>
                <a:lnTo>
                  <a:pt x="0" y="8229600"/>
                </a:lnTo>
                <a:close/>
              </a:path>
            </a:pathLst>
          </a:custGeom>
          <a:blipFill>
            <a:blip r:embed="rId4"/>
            <a:stretch>
              <a:fillRect/>
            </a:stretch>
          </a:blipFill>
        </p:spPr>
        <p:txBody>
          <a:bodyPr/>
          <a:lstStyle/>
          <a:p>
            <a:endParaRPr lang="en-US"/>
          </a:p>
        </p:txBody>
      </p:sp>
      <p:sp>
        <p:nvSpPr>
          <p:cNvPr id="4" name="Freeform 4"/>
          <p:cNvSpPr/>
          <p:nvPr/>
        </p:nvSpPr>
        <p:spPr>
          <a:xfrm>
            <a:off x="13971815" y="600698"/>
            <a:ext cx="3923351" cy="856004"/>
          </a:xfrm>
          <a:custGeom>
            <a:avLst/>
            <a:gdLst/>
            <a:ahLst/>
            <a:cxnLst/>
            <a:rect l="l" t="t" r="r" b="b"/>
            <a:pathLst>
              <a:path w="3923351" h="856004">
                <a:moveTo>
                  <a:pt x="0" y="0"/>
                </a:moveTo>
                <a:lnTo>
                  <a:pt x="3923351" y="0"/>
                </a:lnTo>
                <a:lnTo>
                  <a:pt x="3923351" y="856004"/>
                </a:lnTo>
                <a:lnTo>
                  <a:pt x="0" y="8560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7057702" y="7346599"/>
            <a:ext cx="403195" cy="1911701"/>
          </a:xfrm>
          <a:custGeom>
            <a:avLst/>
            <a:gdLst/>
            <a:ahLst/>
            <a:cxnLst/>
            <a:rect l="l" t="t" r="r" b="b"/>
            <a:pathLst>
              <a:path w="403195" h="1911701">
                <a:moveTo>
                  <a:pt x="0" y="0"/>
                </a:moveTo>
                <a:lnTo>
                  <a:pt x="403196" y="0"/>
                </a:lnTo>
                <a:lnTo>
                  <a:pt x="403196" y="1911701"/>
                </a:lnTo>
                <a:lnTo>
                  <a:pt x="0" y="19117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827102" y="1028700"/>
            <a:ext cx="403195" cy="1911701"/>
          </a:xfrm>
          <a:custGeom>
            <a:avLst/>
            <a:gdLst/>
            <a:ahLst/>
            <a:cxnLst/>
            <a:rect l="l" t="t" r="r" b="b"/>
            <a:pathLst>
              <a:path w="403195" h="1911701">
                <a:moveTo>
                  <a:pt x="0" y="0"/>
                </a:moveTo>
                <a:lnTo>
                  <a:pt x="403196" y="0"/>
                </a:lnTo>
                <a:lnTo>
                  <a:pt x="403196" y="1911701"/>
                </a:lnTo>
                <a:lnTo>
                  <a:pt x="0" y="19117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2793233" y="631791"/>
            <a:ext cx="12701534" cy="2308610"/>
          </a:xfrm>
          <a:prstGeom prst="rect">
            <a:avLst/>
          </a:prstGeom>
        </p:spPr>
        <p:txBody>
          <a:bodyPr lIns="0" tIns="0" rIns="0" bIns="0" rtlCol="0" anchor="t">
            <a:spAutoFit/>
          </a:bodyPr>
          <a:lstStyle/>
          <a:p>
            <a:pPr algn="ctr">
              <a:lnSpc>
                <a:spcPts val="8795"/>
              </a:lnSpc>
            </a:pPr>
            <a:r>
              <a:rPr lang="en-US" sz="9665" b="1">
                <a:solidFill>
                  <a:srgbClr val="474444"/>
                </a:solidFill>
                <a:latin typeface="Noah Bold"/>
                <a:ea typeface="Noah Bold"/>
                <a:cs typeface="Noah Bold"/>
                <a:sym typeface="Noah Bold"/>
              </a:rPr>
              <a:t>IMPLICATIONS &amp; RECOMMENDATIONS</a:t>
            </a:r>
          </a:p>
        </p:txBody>
      </p:sp>
      <p:grpSp>
        <p:nvGrpSpPr>
          <p:cNvPr id="8" name="Group 8"/>
          <p:cNvGrpSpPr/>
          <p:nvPr/>
        </p:nvGrpSpPr>
        <p:grpSpPr>
          <a:xfrm>
            <a:off x="2793233" y="2940401"/>
            <a:ext cx="13107258" cy="6270410"/>
            <a:chOff x="0" y="0"/>
            <a:chExt cx="17476344" cy="8360546"/>
          </a:xfrm>
        </p:grpSpPr>
        <p:sp>
          <p:nvSpPr>
            <p:cNvPr id="9" name="TextBox 9"/>
            <p:cNvSpPr txBox="1"/>
            <p:nvPr/>
          </p:nvSpPr>
          <p:spPr>
            <a:xfrm>
              <a:off x="957762" y="-66675"/>
              <a:ext cx="13851082" cy="816180"/>
            </a:xfrm>
            <a:prstGeom prst="rect">
              <a:avLst/>
            </a:prstGeom>
          </p:spPr>
          <p:txBody>
            <a:bodyPr lIns="0" tIns="0" rIns="0" bIns="0" rtlCol="0" anchor="t">
              <a:spAutoFit/>
            </a:bodyPr>
            <a:lstStyle/>
            <a:p>
              <a:pPr algn="l">
                <a:lnSpc>
                  <a:spcPts val="5241"/>
                </a:lnSpc>
              </a:pPr>
              <a:r>
                <a:rPr lang="en-US" sz="3743" b="1">
                  <a:solidFill>
                    <a:srgbClr val="474444"/>
                  </a:solidFill>
                  <a:latin typeface="Noah Bold"/>
                  <a:ea typeface="Noah Bold"/>
                  <a:cs typeface="Noah Bold"/>
                  <a:sym typeface="Noah Bold"/>
                </a:rPr>
                <a:t>Encourage multi-sport participation</a:t>
              </a:r>
            </a:p>
          </p:txBody>
        </p:sp>
        <p:sp>
          <p:nvSpPr>
            <p:cNvPr id="10" name="TextBox 10"/>
            <p:cNvSpPr txBox="1"/>
            <p:nvPr/>
          </p:nvSpPr>
          <p:spPr>
            <a:xfrm>
              <a:off x="957762" y="1191797"/>
              <a:ext cx="13851082" cy="816180"/>
            </a:xfrm>
            <a:prstGeom prst="rect">
              <a:avLst/>
            </a:prstGeom>
          </p:spPr>
          <p:txBody>
            <a:bodyPr lIns="0" tIns="0" rIns="0" bIns="0" rtlCol="0" anchor="t">
              <a:spAutoFit/>
            </a:bodyPr>
            <a:lstStyle/>
            <a:p>
              <a:pPr algn="l">
                <a:lnSpc>
                  <a:spcPts val="5241"/>
                </a:lnSpc>
              </a:pPr>
              <a:r>
                <a:rPr lang="en-US" sz="3743" b="1">
                  <a:solidFill>
                    <a:srgbClr val="474444"/>
                  </a:solidFill>
                  <a:latin typeface="Noah Bold"/>
                  <a:ea typeface="Noah Bold"/>
                  <a:cs typeface="Noah Bold"/>
                  <a:sym typeface="Noah Bold"/>
                </a:rPr>
                <a:t>Differentiate Athletic vs Academic Absences</a:t>
              </a:r>
            </a:p>
          </p:txBody>
        </p:sp>
        <p:sp>
          <p:nvSpPr>
            <p:cNvPr id="11" name="TextBox 11"/>
            <p:cNvSpPr txBox="1"/>
            <p:nvPr/>
          </p:nvSpPr>
          <p:spPr>
            <a:xfrm>
              <a:off x="957762" y="2449302"/>
              <a:ext cx="13851082" cy="816180"/>
            </a:xfrm>
            <a:prstGeom prst="rect">
              <a:avLst/>
            </a:prstGeom>
          </p:spPr>
          <p:txBody>
            <a:bodyPr lIns="0" tIns="0" rIns="0" bIns="0" rtlCol="0" anchor="t">
              <a:spAutoFit/>
            </a:bodyPr>
            <a:lstStyle/>
            <a:p>
              <a:pPr algn="l">
                <a:lnSpc>
                  <a:spcPts val="5241"/>
                </a:lnSpc>
              </a:pPr>
              <a:r>
                <a:rPr lang="en-US" sz="3743" b="1">
                  <a:solidFill>
                    <a:srgbClr val="474444"/>
                  </a:solidFill>
                  <a:latin typeface="Noah Bold"/>
                  <a:ea typeface="Noah Bold"/>
                  <a:cs typeface="Noah Bold"/>
                  <a:sym typeface="Noah Bold"/>
                </a:rPr>
                <a:t>Integrate Academic and Athletic Counseling</a:t>
              </a:r>
            </a:p>
          </p:txBody>
        </p:sp>
        <p:sp>
          <p:nvSpPr>
            <p:cNvPr id="12" name="TextBox 12"/>
            <p:cNvSpPr txBox="1"/>
            <p:nvPr/>
          </p:nvSpPr>
          <p:spPr>
            <a:xfrm>
              <a:off x="957762" y="3706807"/>
              <a:ext cx="16518581" cy="816180"/>
            </a:xfrm>
            <a:prstGeom prst="rect">
              <a:avLst/>
            </a:prstGeom>
          </p:spPr>
          <p:txBody>
            <a:bodyPr lIns="0" tIns="0" rIns="0" bIns="0" rtlCol="0" anchor="t">
              <a:spAutoFit/>
            </a:bodyPr>
            <a:lstStyle/>
            <a:p>
              <a:pPr algn="l">
                <a:lnSpc>
                  <a:spcPts val="5241"/>
                </a:lnSpc>
              </a:pPr>
              <a:r>
                <a:rPr lang="en-US" sz="3743" b="1">
                  <a:solidFill>
                    <a:srgbClr val="474444"/>
                  </a:solidFill>
                  <a:latin typeface="Noah Bold"/>
                  <a:ea typeface="Noah Bold"/>
                  <a:cs typeface="Noah Bold"/>
                  <a:sym typeface="Noah Bold"/>
                </a:rPr>
                <a:t>Highlight Institutional Success in Marketing &amp; Development</a:t>
              </a:r>
            </a:p>
          </p:txBody>
        </p:sp>
        <p:sp>
          <p:nvSpPr>
            <p:cNvPr id="13" name="TextBox 13"/>
            <p:cNvSpPr txBox="1"/>
            <p:nvPr/>
          </p:nvSpPr>
          <p:spPr>
            <a:xfrm>
              <a:off x="957762" y="4964313"/>
              <a:ext cx="13851082" cy="816180"/>
            </a:xfrm>
            <a:prstGeom prst="rect">
              <a:avLst/>
            </a:prstGeom>
          </p:spPr>
          <p:txBody>
            <a:bodyPr lIns="0" tIns="0" rIns="0" bIns="0" rtlCol="0" anchor="t">
              <a:spAutoFit/>
            </a:bodyPr>
            <a:lstStyle/>
            <a:p>
              <a:pPr algn="l">
                <a:lnSpc>
                  <a:spcPts val="5241"/>
                </a:lnSpc>
              </a:pPr>
              <a:r>
                <a:rPr lang="en-US" sz="3743" b="1">
                  <a:solidFill>
                    <a:srgbClr val="474444"/>
                  </a:solidFill>
                  <a:latin typeface="Noah Bold"/>
                  <a:ea typeface="Noah Bold"/>
                  <a:cs typeface="Noah Bold"/>
                  <a:sym typeface="Noah Bold"/>
                </a:rPr>
                <a:t>Expand Data Collection and Predictive Monitoring</a:t>
              </a:r>
            </a:p>
          </p:txBody>
        </p:sp>
        <p:sp>
          <p:nvSpPr>
            <p:cNvPr id="14" name="TextBox 14"/>
            <p:cNvSpPr txBox="1"/>
            <p:nvPr/>
          </p:nvSpPr>
          <p:spPr>
            <a:xfrm>
              <a:off x="957762" y="6221818"/>
              <a:ext cx="16409665" cy="816180"/>
            </a:xfrm>
            <a:prstGeom prst="rect">
              <a:avLst/>
            </a:prstGeom>
          </p:spPr>
          <p:txBody>
            <a:bodyPr lIns="0" tIns="0" rIns="0" bIns="0" rtlCol="0" anchor="t">
              <a:spAutoFit/>
            </a:bodyPr>
            <a:lstStyle/>
            <a:p>
              <a:pPr algn="l">
                <a:lnSpc>
                  <a:spcPts val="5241"/>
                </a:lnSpc>
              </a:pPr>
              <a:r>
                <a:rPr lang="en-US" sz="3743" b="1">
                  <a:solidFill>
                    <a:srgbClr val="474444"/>
                  </a:solidFill>
                  <a:latin typeface="Noah Bold"/>
                  <a:ea typeface="Noah Bold"/>
                  <a:cs typeface="Noah Bold"/>
                  <a:sym typeface="Noah Bold"/>
                </a:rPr>
                <a:t>Complement Quantitative Findings with Qualitative Insights</a:t>
              </a:r>
            </a:p>
          </p:txBody>
        </p:sp>
        <p:sp>
          <p:nvSpPr>
            <p:cNvPr id="15" name="TextBox 15"/>
            <p:cNvSpPr txBox="1"/>
            <p:nvPr/>
          </p:nvSpPr>
          <p:spPr>
            <a:xfrm>
              <a:off x="957762" y="7479323"/>
              <a:ext cx="15934996" cy="816180"/>
            </a:xfrm>
            <a:prstGeom prst="rect">
              <a:avLst/>
            </a:prstGeom>
          </p:spPr>
          <p:txBody>
            <a:bodyPr lIns="0" tIns="0" rIns="0" bIns="0" rtlCol="0" anchor="t">
              <a:spAutoFit/>
            </a:bodyPr>
            <a:lstStyle/>
            <a:p>
              <a:pPr algn="l">
                <a:lnSpc>
                  <a:spcPts val="5241"/>
                </a:lnSpc>
              </a:pPr>
              <a:r>
                <a:rPr lang="en-US" sz="3743" b="1">
                  <a:solidFill>
                    <a:srgbClr val="474444"/>
                  </a:solidFill>
                  <a:latin typeface="Noah Bold"/>
                  <a:ea typeface="Noah Bold"/>
                  <a:cs typeface="Noah Bold"/>
                  <a:sym typeface="Noah Bold"/>
                </a:rPr>
                <a:t>Strengthen Retention Supports for Student Athletes</a:t>
              </a:r>
            </a:p>
          </p:txBody>
        </p:sp>
        <p:sp>
          <p:nvSpPr>
            <p:cNvPr id="16" name="Freeform 16"/>
            <p:cNvSpPr/>
            <p:nvPr/>
          </p:nvSpPr>
          <p:spPr>
            <a:xfrm>
              <a:off x="0" y="0"/>
              <a:ext cx="813262" cy="813262"/>
            </a:xfrm>
            <a:custGeom>
              <a:avLst/>
              <a:gdLst/>
              <a:ahLst/>
              <a:cxnLst/>
              <a:rect l="l" t="t" r="r" b="b"/>
              <a:pathLst>
                <a:path w="813262" h="813262">
                  <a:moveTo>
                    <a:pt x="0" y="0"/>
                  </a:moveTo>
                  <a:lnTo>
                    <a:pt x="813262" y="0"/>
                  </a:lnTo>
                  <a:lnTo>
                    <a:pt x="813262" y="813262"/>
                  </a:lnTo>
                  <a:lnTo>
                    <a:pt x="0" y="8132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AutoShape 17"/>
            <p:cNvSpPr/>
            <p:nvPr/>
          </p:nvSpPr>
          <p:spPr>
            <a:xfrm>
              <a:off x="0" y="379493"/>
              <a:ext cx="790926" cy="0"/>
            </a:xfrm>
            <a:prstGeom prst="line">
              <a:avLst/>
            </a:prstGeom>
            <a:ln w="126987" cap="flat">
              <a:solidFill>
                <a:srgbClr val="FFFFFF"/>
              </a:solidFill>
              <a:prstDash val="solid"/>
              <a:headEnd type="none" w="sm" len="sm"/>
              <a:tailEnd type="arrow" w="med" len="sm"/>
            </a:ln>
          </p:spPr>
          <p:txBody>
            <a:bodyPr/>
            <a:lstStyle/>
            <a:p>
              <a:endParaRPr lang="en-US"/>
            </a:p>
          </p:txBody>
        </p:sp>
        <p:sp>
          <p:nvSpPr>
            <p:cNvPr id="18" name="Freeform 18"/>
            <p:cNvSpPr/>
            <p:nvPr/>
          </p:nvSpPr>
          <p:spPr>
            <a:xfrm>
              <a:off x="0" y="1258472"/>
              <a:ext cx="813262" cy="813262"/>
            </a:xfrm>
            <a:custGeom>
              <a:avLst/>
              <a:gdLst/>
              <a:ahLst/>
              <a:cxnLst/>
              <a:rect l="l" t="t" r="r" b="b"/>
              <a:pathLst>
                <a:path w="813262" h="813262">
                  <a:moveTo>
                    <a:pt x="0" y="0"/>
                  </a:moveTo>
                  <a:lnTo>
                    <a:pt x="813262" y="0"/>
                  </a:lnTo>
                  <a:lnTo>
                    <a:pt x="813262" y="813262"/>
                  </a:lnTo>
                  <a:lnTo>
                    <a:pt x="0" y="8132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9" name="AutoShape 19"/>
            <p:cNvSpPr/>
            <p:nvPr/>
          </p:nvSpPr>
          <p:spPr>
            <a:xfrm>
              <a:off x="0" y="1637965"/>
              <a:ext cx="790926" cy="0"/>
            </a:xfrm>
            <a:prstGeom prst="line">
              <a:avLst/>
            </a:prstGeom>
            <a:ln w="126987" cap="flat">
              <a:solidFill>
                <a:srgbClr val="FFFFFF"/>
              </a:solidFill>
              <a:prstDash val="solid"/>
              <a:headEnd type="none" w="sm" len="sm"/>
              <a:tailEnd type="arrow" w="med" len="sm"/>
            </a:ln>
          </p:spPr>
          <p:txBody>
            <a:bodyPr/>
            <a:lstStyle/>
            <a:p>
              <a:endParaRPr lang="en-US"/>
            </a:p>
          </p:txBody>
        </p:sp>
        <p:sp>
          <p:nvSpPr>
            <p:cNvPr id="20" name="Freeform 20"/>
            <p:cNvSpPr/>
            <p:nvPr/>
          </p:nvSpPr>
          <p:spPr>
            <a:xfrm>
              <a:off x="0" y="2516234"/>
              <a:ext cx="813262" cy="813262"/>
            </a:xfrm>
            <a:custGeom>
              <a:avLst/>
              <a:gdLst/>
              <a:ahLst/>
              <a:cxnLst/>
              <a:rect l="l" t="t" r="r" b="b"/>
              <a:pathLst>
                <a:path w="813262" h="813262">
                  <a:moveTo>
                    <a:pt x="0" y="0"/>
                  </a:moveTo>
                  <a:lnTo>
                    <a:pt x="813262" y="0"/>
                  </a:lnTo>
                  <a:lnTo>
                    <a:pt x="813262" y="813263"/>
                  </a:lnTo>
                  <a:lnTo>
                    <a:pt x="0" y="8132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1" name="AutoShape 21"/>
            <p:cNvSpPr/>
            <p:nvPr/>
          </p:nvSpPr>
          <p:spPr>
            <a:xfrm>
              <a:off x="0" y="2895727"/>
              <a:ext cx="790926" cy="0"/>
            </a:xfrm>
            <a:prstGeom prst="line">
              <a:avLst/>
            </a:prstGeom>
            <a:ln w="126987" cap="flat">
              <a:solidFill>
                <a:srgbClr val="FFFFFF"/>
              </a:solidFill>
              <a:prstDash val="solid"/>
              <a:headEnd type="none" w="sm" len="sm"/>
              <a:tailEnd type="arrow" w="med" len="sm"/>
            </a:ln>
          </p:spPr>
          <p:txBody>
            <a:bodyPr/>
            <a:lstStyle/>
            <a:p>
              <a:endParaRPr lang="en-US"/>
            </a:p>
          </p:txBody>
        </p:sp>
        <p:sp>
          <p:nvSpPr>
            <p:cNvPr id="22" name="Freeform 22"/>
            <p:cNvSpPr/>
            <p:nvPr/>
          </p:nvSpPr>
          <p:spPr>
            <a:xfrm>
              <a:off x="0" y="3773997"/>
              <a:ext cx="813262" cy="813262"/>
            </a:xfrm>
            <a:custGeom>
              <a:avLst/>
              <a:gdLst/>
              <a:ahLst/>
              <a:cxnLst/>
              <a:rect l="l" t="t" r="r" b="b"/>
              <a:pathLst>
                <a:path w="813262" h="813262">
                  <a:moveTo>
                    <a:pt x="0" y="0"/>
                  </a:moveTo>
                  <a:lnTo>
                    <a:pt x="813262" y="0"/>
                  </a:lnTo>
                  <a:lnTo>
                    <a:pt x="813262" y="813262"/>
                  </a:lnTo>
                  <a:lnTo>
                    <a:pt x="0" y="8132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3" name="AutoShape 23"/>
            <p:cNvSpPr/>
            <p:nvPr/>
          </p:nvSpPr>
          <p:spPr>
            <a:xfrm>
              <a:off x="0" y="4153490"/>
              <a:ext cx="790926" cy="0"/>
            </a:xfrm>
            <a:prstGeom prst="line">
              <a:avLst/>
            </a:prstGeom>
            <a:ln w="126987" cap="flat">
              <a:solidFill>
                <a:srgbClr val="FFFFFF"/>
              </a:solidFill>
              <a:prstDash val="solid"/>
              <a:headEnd type="none" w="sm" len="sm"/>
              <a:tailEnd type="arrow" w="med" len="sm"/>
            </a:ln>
          </p:spPr>
          <p:txBody>
            <a:bodyPr/>
            <a:lstStyle/>
            <a:p>
              <a:endParaRPr lang="en-US"/>
            </a:p>
          </p:txBody>
        </p:sp>
        <p:sp>
          <p:nvSpPr>
            <p:cNvPr id="24" name="Freeform 24"/>
            <p:cNvSpPr/>
            <p:nvPr/>
          </p:nvSpPr>
          <p:spPr>
            <a:xfrm>
              <a:off x="0" y="5031759"/>
              <a:ext cx="813262" cy="813262"/>
            </a:xfrm>
            <a:custGeom>
              <a:avLst/>
              <a:gdLst/>
              <a:ahLst/>
              <a:cxnLst/>
              <a:rect l="l" t="t" r="r" b="b"/>
              <a:pathLst>
                <a:path w="813262" h="813262">
                  <a:moveTo>
                    <a:pt x="0" y="0"/>
                  </a:moveTo>
                  <a:lnTo>
                    <a:pt x="813262" y="0"/>
                  </a:lnTo>
                  <a:lnTo>
                    <a:pt x="813262" y="813263"/>
                  </a:lnTo>
                  <a:lnTo>
                    <a:pt x="0" y="8132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5" name="AutoShape 25"/>
            <p:cNvSpPr/>
            <p:nvPr/>
          </p:nvSpPr>
          <p:spPr>
            <a:xfrm>
              <a:off x="0" y="5411252"/>
              <a:ext cx="790926" cy="0"/>
            </a:xfrm>
            <a:prstGeom prst="line">
              <a:avLst/>
            </a:prstGeom>
            <a:ln w="126987" cap="flat">
              <a:solidFill>
                <a:srgbClr val="FFFFFF"/>
              </a:solidFill>
              <a:prstDash val="solid"/>
              <a:headEnd type="none" w="sm" len="sm"/>
              <a:tailEnd type="arrow" w="med" len="sm"/>
            </a:ln>
          </p:spPr>
          <p:txBody>
            <a:bodyPr/>
            <a:lstStyle/>
            <a:p>
              <a:endParaRPr lang="en-US"/>
            </a:p>
          </p:txBody>
        </p:sp>
        <p:sp>
          <p:nvSpPr>
            <p:cNvPr id="26" name="Freeform 26"/>
            <p:cNvSpPr/>
            <p:nvPr/>
          </p:nvSpPr>
          <p:spPr>
            <a:xfrm>
              <a:off x="0" y="6289522"/>
              <a:ext cx="813262" cy="813262"/>
            </a:xfrm>
            <a:custGeom>
              <a:avLst/>
              <a:gdLst/>
              <a:ahLst/>
              <a:cxnLst/>
              <a:rect l="l" t="t" r="r" b="b"/>
              <a:pathLst>
                <a:path w="813262" h="813262">
                  <a:moveTo>
                    <a:pt x="0" y="0"/>
                  </a:moveTo>
                  <a:lnTo>
                    <a:pt x="813262" y="0"/>
                  </a:lnTo>
                  <a:lnTo>
                    <a:pt x="813262" y="813262"/>
                  </a:lnTo>
                  <a:lnTo>
                    <a:pt x="0" y="8132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7" name="AutoShape 27"/>
            <p:cNvSpPr/>
            <p:nvPr/>
          </p:nvSpPr>
          <p:spPr>
            <a:xfrm>
              <a:off x="0" y="6669015"/>
              <a:ext cx="790926" cy="0"/>
            </a:xfrm>
            <a:prstGeom prst="line">
              <a:avLst/>
            </a:prstGeom>
            <a:ln w="126987" cap="flat">
              <a:solidFill>
                <a:srgbClr val="FFFFFF"/>
              </a:solidFill>
              <a:prstDash val="solid"/>
              <a:headEnd type="none" w="sm" len="sm"/>
              <a:tailEnd type="arrow" w="med" len="sm"/>
            </a:ln>
          </p:spPr>
          <p:txBody>
            <a:bodyPr/>
            <a:lstStyle/>
            <a:p>
              <a:endParaRPr lang="en-US"/>
            </a:p>
          </p:txBody>
        </p:sp>
        <p:sp>
          <p:nvSpPr>
            <p:cNvPr id="28" name="Freeform 28"/>
            <p:cNvSpPr/>
            <p:nvPr/>
          </p:nvSpPr>
          <p:spPr>
            <a:xfrm>
              <a:off x="0" y="7547284"/>
              <a:ext cx="813262" cy="813262"/>
            </a:xfrm>
            <a:custGeom>
              <a:avLst/>
              <a:gdLst/>
              <a:ahLst/>
              <a:cxnLst/>
              <a:rect l="l" t="t" r="r" b="b"/>
              <a:pathLst>
                <a:path w="813262" h="813262">
                  <a:moveTo>
                    <a:pt x="0" y="0"/>
                  </a:moveTo>
                  <a:lnTo>
                    <a:pt x="813262" y="0"/>
                  </a:lnTo>
                  <a:lnTo>
                    <a:pt x="813262" y="813262"/>
                  </a:lnTo>
                  <a:lnTo>
                    <a:pt x="0" y="8132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AutoShape 29"/>
            <p:cNvSpPr/>
            <p:nvPr/>
          </p:nvSpPr>
          <p:spPr>
            <a:xfrm>
              <a:off x="0" y="7926777"/>
              <a:ext cx="790926" cy="0"/>
            </a:xfrm>
            <a:prstGeom prst="line">
              <a:avLst/>
            </a:prstGeom>
            <a:ln w="126987" cap="flat">
              <a:solidFill>
                <a:srgbClr val="FFFFFF"/>
              </a:solidFill>
              <a:prstDash val="solid"/>
              <a:headEnd type="none" w="sm" len="sm"/>
              <a:tailEnd type="arrow" w="med" len="sm"/>
            </a:ln>
          </p:spPr>
          <p:txBody>
            <a:bodyPr/>
            <a:lstStyle/>
            <a:p>
              <a:endParaRPr lang="en-US"/>
            </a:p>
          </p:txBody>
        </p:sp>
      </p:grpSp>
      <p:sp>
        <p:nvSpPr>
          <p:cNvPr id="30" name="TextBox 30"/>
          <p:cNvSpPr txBox="1"/>
          <p:nvPr/>
        </p:nvSpPr>
        <p:spPr>
          <a:xfrm>
            <a:off x="571596" y="9597404"/>
            <a:ext cx="16005929" cy="440863"/>
          </a:xfrm>
          <a:prstGeom prst="rect">
            <a:avLst/>
          </a:prstGeom>
        </p:spPr>
        <p:txBody>
          <a:bodyPr lIns="0" tIns="0" rIns="0" bIns="0" rtlCol="0" anchor="t">
            <a:spAutoFit/>
          </a:bodyPr>
          <a:lstStyle/>
          <a:p>
            <a:pPr algn="l">
              <a:lnSpc>
                <a:spcPts val="3525"/>
              </a:lnSpc>
            </a:pPr>
            <a:r>
              <a:rPr lang="en-US" sz="2518">
                <a:solidFill>
                  <a:srgbClr val="231F20"/>
                </a:solidFill>
                <a:latin typeface="Noah"/>
                <a:ea typeface="Noah"/>
                <a:cs typeface="Noah"/>
                <a:sym typeface="Noah"/>
              </a:rPr>
              <a:t>(Broh, 2002; Johnson, 2023; Kohl, 2017; Maguire, 2018; Ryan et al., 2007; Shifrer et al., 2015; Tompsett &amp; Knoester; 2021)</a:t>
            </a:r>
          </a:p>
        </p:txBody>
      </p:sp>
    </p:spTree>
  </p:cSld>
  <p:clrMapOvr>
    <a:masterClrMapping/>
  </p:clrMapOvr>
  <mc:AlternateContent xmlns:mc="http://schemas.openxmlformats.org/markup-compatibility/2006" xmlns:p14="http://schemas.microsoft.com/office/powerpoint/2010/main">
    <mc:Choice Requires="p14">
      <p:transition spd="slow" p14:dur="2000" advTm="128620"/>
    </mc:Choice>
    <mc:Fallback xmlns="">
      <p:transition spd="slow" advTm="12862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TotalTime>
  <Words>2098</Words>
  <Application>Microsoft Macintosh PowerPoint</Application>
  <PresentationFormat>Custom</PresentationFormat>
  <Paragraphs>178</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Noah</vt:lpstr>
      <vt:lpstr>Arial</vt:lpstr>
      <vt:lpstr>Noah Bold</vt:lpstr>
      <vt:lpstr>Calibri</vt:lpstr>
      <vt:lpstr>Noah Heavy</vt:lpstr>
      <vt:lpstr>Noah Thin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Small School, Big Impact</dc:title>
  <cp:lastModifiedBy>Emily Kennett</cp:lastModifiedBy>
  <cp:revision>7</cp:revision>
  <dcterms:created xsi:type="dcterms:W3CDTF">2006-08-16T00:00:00Z</dcterms:created>
  <dcterms:modified xsi:type="dcterms:W3CDTF">2025-11-03T04:36:59Z</dcterms:modified>
  <dc:identifier>DAG3lxnzqVA</dc:identifier>
</cp:coreProperties>
</file>